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98" r:id="rId2"/>
    <p:sldId id="257" r:id="rId3"/>
    <p:sldId id="258" r:id="rId4"/>
    <p:sldId id="259" r:id="rId5"/>
    <p:sldId id="260" r:id="rId6"/>
    <p:sldId id="300" r:id="rId7"/>
    <p:sldId id="269" r:id="rId8"/>
    <p:sldId id="270" r:id="rId9"/>
    <p:sldId id="271" r:id="rId10"/>
    <p:sldId id="262" r:id="rId11"/>
    <p:sldId id="267" r:id="rId12"/>
    <p:sldId id="272" r:id="rId13"/>
    <p:sldId id="261" r:id="rId14"/>
    <p:sldId id="263" r:id="rId15"/>
    <p:sldId id="275" r:id="rId16"/>
    <p:sldId id="276" r:id="rId17"/>
    <p:sldId id="277" r:id="rId18"/>
    <p:sldId id="266" r:id="rId19"/>
    <p:sldId id="278" r:id="rId20"/>
    <p:sldId id="279" r:id="rId21"/>
    <p:sldId id="280" r:id="rId22"/>
    <p:sldId id="283" r:id="rId23"/>
    <p:sldId id="281" r:id="rId24"/>
    <p:sldId id="282" r:id="rId25"/>
    <p:sldId id="285" r:id="rId26"/>
    <p:sldId id="284" r:id="rId27"/>
    <p:sldId id="286" r:id="rId28"/>
    <p:sldId id="287" r:id="rId29"/>
    <p:sldId id="288" r:id="rId30"/>
    <p:sldId id="289" r:id="rId31"/>
    <p:sldId id="290" r:id="rId32"/>
    <p:sldId id="292" r:id="rId33"/>
    <p:sldId id="291" r:id="rId34"/>
    <p:sldId id="293" r:id="rId35"/>
    <p:sldId id="294" r:id="rId36"/>
    <p:sldId id="295" r:id="rId37"/>
    <p:sldId id="297" r:id="rId38"/>
    <p:sldId id="29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92"/>
    <p:restoredTop sz="94770"/>
  </p:normalViewPr>
  <p:slideViewPr>
    <p:cSldViewPr snapToGrid="0" snapToObjects="1">
      <p:cViewPr>
        <p:scale>
          <a:sx n="94" d="100"/>
          <a:sy n="94" d="100"/>
        </p:scale>
        <p:origin x="24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clayt/Google%20Drive/DROPBOX%20TRANSFER/Analyses/Burned%20area%20land%20cover/2017_Hawaii/2017%20Drought%20monitor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clayt/Desktop/2017_Fire_land_cover_FIGURES.csv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Users/clayt/Desktop/2017_Fire_land_cover_FIGURES.csv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/Users/clayt/Desktop/2017_Fire_land_cover_FIGURES.csv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//Users/clayt/Google%20Drive/DROPBOX%20TRANSFER/Analyses/Burned%20area%20land%20cover/2017_Hawaii/2017%20Drought%20monitor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/>
              <a:t>‘Large’</a:t>
            </a:r>
            <a:r>
              <a:rPr lang="en-US" sz="1800" baseline="0" dirty="0" smtClean="0"/>
              <a:t> or ‘</a:t>
            </a:r>
            <a:r>
              <a:rPr lang="en-US" sz="1800" dirty="0" smtClean="0"/>
              <a:t>Significant' </a:t>
            </a:r>
            <a:r>
              <a:rPr lang="en-US" sz="1800" dirty="0"/>
              <a:t>Fire Timeline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44450" cap="sq">
              <a:solidFill>
                <a:schemeClr val="accen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0.0493827160493827"/>
                  <c:y val="-0.1072727272727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PTA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3339457567804"/>
                      <c:h val="0.0839636363636363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0592592592592592"/>
                  <c:y val="-0.076363636363636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Naalehu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02469135802469"/>
                  <c:y val="-0.010909090909090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Koko</a:t>
                    </a:r>
                    <a:r>
                      <a:rPr lang="en-US" baseline="0"/>
                      <a:t> Head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567901234567902"/>
                  <c:y val="-0.094545454545454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Hawai'i</a:t>
                    </a:r>
                    <a:r>
                      <a:rPr lang="en-US" baseline="0"/>
                      <a:t> Kai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395061728395062"/>
                  <c:y val="-0.050909090909090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Waimea, Kauai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160493827160494"/>
                  <c:y val="-0.0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Waialua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0901234567901235"/>
                  <c:y val="0.014545454545454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Waimea</a:t>
                    </a:r>
                    <a:r>
                      <a:rPr lang="en-US" baseline="0"/>
                      <a:t>, Big Island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0617283950617284"/>
                  <c:y val="-0.036363636363636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Kunia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0567901234567901"/>
                  <c:y val="-0.040000000000000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Kahului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037037037037037"/>
                  <c:y val="0.0072727272727272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Ka'u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0222222222222221"/>
                  <c:y val="-0.10545454545454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Poipu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.0641975308641975"/>
                  <c:y val="-0.18909090909090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Central Maui (3 fires)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0.0580246913580247"/>
                  <c:y val="-1.33331793073082E-1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Pahala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Sheet1!$A$2:$A$16</c:f>
              <c:numCache>
                <c:formatCode>m/d/yy</c:formatCode>
                <c:ptCount val="15"/>
                <c:pt idx="0">
                  <c:v>42767.0</c:v>
                </c:pt>
                <c:pt idx="1">
                  <c:v>42768.0</c:v>
                </c:pt>
                <c:pt idx="2">
                  <c:v>42770.0</c:v>
                </c:pt>
                <c:pt idx="3">
                  <c:v>42874.0</c:v>
                </c:pt>
                <c:pt idx="4">
                  <c:v>43003.0</c:v>
                </c:pt>
                <c:pt idx="5">
                  <c:v>43000.0</c:v>
                </c:pt>
                <c:pt idx="6">
                  <c:v>42872.0</c:v>
                </c:pt>
                <c:pt idx="7">
                  <c:v>42923.0</c:v>
                </c:pt>
                <c:pt idx="8">
                  <c:v>42894.0</c:v>
                </c:pt>
                <c:pt idx="9">
                  <c:v>42999.0</c:v>
                </c:pt>
                <c:pt idx="10">
                  <c:v>43017.0</c:v>
                </c:pt>
                <c:pt idx="11">
                  <c:v>43017.0</c:v>
                </c:pt>
                <c:pt idx="12">
                  <c:v>43017.0</c:v>
                </c:pt>
                <c:pt idx="13">
                  <c:v>42943.0</c:v>
                </c:pt>
                <c:pt idx="14">
                  <c:v>43029.0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764.0</c:v>
                </c:pt>
                <c:pt idx="1">
                  <c:v>156.0</c:v>
                </c:pt>
                <c:pt idx="2">
                  <c:v>38.0</c:v>
                </c:pt>
                <c:pt idx="3">
                  <c:v>754.0</c:v>
                </c:pt>
                <c:pt idx="4">
                  <c:v>200.0</c:v>
                </c:pt>
                <c:pt idx="5">
                  <c:v>1466.0</c:v>
                </c:pt>
                <c:pt idx="6">
                  <c:v>65.0</c:v>
                </c:pt>
                <c:pt idx="7">
                  <c:v>2195.0</c:v>
                </c:pt>
                <c:pt idx="8">
                  <c:v>377.0</c:v>
                </c:pt>
                <c:pt idx="9">
                  <c:v>175.0</c:v>
                </c:pt>
                <c:pt idx="10">
                  <c:v>437.0</c:v>
                </c:pt>
                <c:pt idx="11">
                  <c:v>0.0</c:v>
                </c:pt>
                <c:pt idx="12">
                  <c:v>0.0</c:v>
                </c:pt>
                <c:pt idx="13">
                  <c:v>365.0</c:v>
                </c:pt>
                <c:pt idx="14">
                  <c:v>67.0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83995264"/>
        <c:axId val="-83992784"/>
      </c:barChart>
      <c:dateAx>
        <c:axId val="-83995264"/>
        <c:scaling>
          <c:orientation val="minMax"/>
          <c:max val="43100.0"/>
          <c:min val="42736.0"/>
        </c:scaling>
        <c:delete val="0"/>
        <c:axPos val="b"/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992784"/>
        <c:crosses val="autoZero"/>
        <c:auto val="1"/>
        <c:lblOffset val="100"/>
        <c:baseTimeUnit val="days"/>
      </c:dateAx>
      <c:valAx>
        <c:axId val="-83992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Area burned</a:t>
                </a:r>
                <a:r>
                  <a:rPr lang="en-US" sz="1600" baseline="0"/>
                  <a:t> (acres)</a:t>
                </a:r>
                <a:endParaRPr lang="en-US" sz="16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99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Area</a:t>
            </a:r>
            <a:r>
              <a:rPr lang="en-US" baseline="0"/>
              <a:t> burned by Land cover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.143712574850299"/>
                  <c:y val="0.04321110940610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C1EE11-77CB-DE4B-80E8-F7D0EEA16EB6}" type="CATEGORYNAME">
                      <a:rPr lang="en-US" sz="1400"/>
                      <a:pPr>
                        <a:defRPr sz="1400"/>
                      </a:pPr>
                      <a:t>[CATEGORY NAME]</a:t>
                    </a:fld>
                    <a:r>
                      <a:rPr lang="en-US" sz="1400" baseline="0"/>
                      <a:t>
400 acres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89A623E-BD92-FE4D-B2FD-ECCA900C7462}" type="CATEGORYNAME">
                      <a:rPr lang="en-US" sz="1400"/>
                      <a:pPr>
                        <a:defRPr sz="1400">
                          <a:solidFill>
                            <a:schemeClr val="accent6"/>
                          </a:solidFill>
                        </a:defRPr>
                      </a:pPr>
                      <a:t>[CATEGORY NAME]</a:t>
                    </a:fld>
                    <a:r>
                      <a:rPr lang="en-US" sz="1400" baseline="0"/>
                      <a:t>
4005 acres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0329341317365269"/>
                  <c:y val="0.089834515366430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6FB2091-11C3-FF4E-B484-E83D293DF349}" type="CATEGORYNAME">
                      <a:rPr lang="en-US" sz="1400"/>
                      <a:pPr>
                        <a:defRPr sz="1400">
                          <a:solidFill>
                            <a:schemeClr val="accent6"/>
                          </a:solidFill>
                        </a:defRPr>
                      </a:pPr>
                      <a:t>[CATEGORY NAME]</a:t>
                    </a:fld>
                    <a:endParaRPr lang="en-US" sz="1400" baseline="0"/>
                  </a:p>
                  <a:p>
                    <a:pPr>
                      <a:defRPr sz="1400">
                        <a:solidFill>
                          <a:schemeClr val="accent6"/>
                        </a:solidFill>
                      </a:defRPr>
                    </a:pPr>
                    <a:r>
                      <a:rPr lang="en-US" sz="1400" baseline="0"/>
                      <a:t>1480 acres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00299401197604789"/>
                  <c:y val="0.09692671394799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8EC60BA-918B-E040-B012-B6E7EB5AFADD}" type="CATEGORYNAME">
                      <a:rPr lang="en-US" sz="1400"/>
                      <a:pPr>
                        <a:defRPr sz="1400">
                          <a:solidFill>
                            <a:schemeClr val="accent6"/>
                          </a:solidFill>
                        </a:defRPr>
                      </a:pPr>
                      <a:t>[CATEGORY NAME]</a:t>
                    </a:fld>
                    <a:r>
                      <a:rPr lang="en-US" sz="1400" baseline="0"/>
                      <a:t>
20 acres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943231646942"/>
                      <c:h val="0.22985834217531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A4AF5A7-5648-5F4D-8C37-17B2678445B4}" type="CATEGORYNAME">
                      <a:rPr lang="en-US" sz="1400"/>
                      <a:pPr>
                        <a:defRPr sz="1400">
                          <a:solidFill>
                            <a:schemeClr val="accent6"/>
                          </a:solidFill>
                        </a:defRPr>
                      </a:pPr>
                      <a:t>[CATEGORY NAME]</a:t>
                    </a:fld>
                    <a:r>
                      <a:rPr lang="en-US" sz="1400" baseline="0"/>
                      <a:t>
1150 acres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'2017_Fire_land_cover_FIGURES.cs'!$A$10:$A$14</c:f>
              <c:strCache>
                <c:ptCount val="5"/>
                <c:pt idx="0">
                  <c:v>Alien Forest</c:v>
                </c:pt>
                <c:pt idx="1">
                  <c:v>Alien Grassland</c:v>
                </c:pt>
                <c:pt idx="2">
                  <c:v>Alien Shrubland</c:v>
                </c:pt>
                <c:pt idx="3">
                  <c:v>Native Shrubland</c:v>
                </c:pt>
                <c:pt idx="4">
                  <c:v>Other</c:v>
                </c:pt>
              </c:strCache>
            </c:strRef>
          </c:cat>
          <c:val>
            <c:numRef>
              <c:f>'2017_Fire_land_cover_FIGURES.cs'!$D$10:$D$14</c:f>
              <c:numCache>
                <c:formatCode>General</c:formatCode>
                <c:ptCount val="5"/>
                <c:pt idx="0">
                  <c:v>400.4652975565882</c:v>
                </c:pt>
                <c:pt idx="1">
                  <c:v>4005.287962824162</c:v>
                </c:pt>
                <c:pt idx="2">
                  <c:v>1481.213611152753</c:v>
                </c:pt>
                <c:pt idx="3">
                  <c:v>19.89626742617298</c:v>
                </c:pt>
                <c:pt idx="4">
                  <c:v>1153.136861040321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Other</a:t>
            </a:r>
            <a:endParaRPr lang="en-US" dirty="0"/>
          </a:p>
        </c:rich>
      </c:tx>
      <c:layout>
        <c:manualLayout>
          <c:xMode val="edge"/>
          <c:yMode val="edge"/>
          <c:x val="0.28869971783928"/>
          <c:y val="0.03389830508474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.139000579788236"/>
                  <c:y val="-0.06481481481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899674503544"/>
                      <c:h val="0.36261889109533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0341606674172312"/>
                  <c:y val="0.064814814814814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620258922424"/>
                      <c:h val="0.449462456801885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330570333467395"/>
                  <c:y val="0.1109816290985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8954379742035"/>
                      <c:h val="0.27965410298566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'2017_Fire_land_cover_FIGURES.cs'!$I$32:$I$34</c:f>
              <c:strCache>
                <c:ptCount val="3"/>
                <c:pt idx="0">
                  <c:v>Cultivated Agriculture</c:v>
                </c:pt>
                <c:pt idx="1">
                  <c:v>Low Intensity Developed</c:v>
                </c:pt>
                <c:pt idx="2">
                  <c:v>Sparse/Unvegetated</c:v>
                </c:pt>
              </c:strCache>
            </c:strRef>
          </c:cat>
          <c:val>
            <c:numRef>
              <c:f>'2017_Fire_land_cover_FIGURES.cs'!$L$32:$L$34</c:f>
              <c:numCache>
                <c:formatCode>General</c:formatCode>
                <c:ptCount val="3"/>
                <c:pt idx="0">
                  <c:v>991.8500974366641</c:v>
                </c:pt>
                <c:pt idx="1">
                  <c:v>106.6778593913958</c:v>
                </c:pt>
                <c:pt idx="2">
                  <c:v>42.0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AG</a:t>
            </a:r>
            <a:r>
              <a:rPr lang="en-US" baseline="0"/>
              <a:t> Lands By Fire</a:t>
            </a:r>
            <a:endParaRPr lang="en-US"/>
          </a:p>
        </c:rich>
      </c:tx>
      <c:layout>
        <c:manualLayout>
          <c:xMode val="edge"/>
          <c:yMode val="edge"/>
          <c:x val="0.393944444444444"/>
          <c:y val="0.0416666666666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.075"/>
                  <c:y val="0.1527777777777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0555555555556"/>
                  <c:y val="-0.046296296296296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694444444444444"/>
                  <c:y val="0.04166666666666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16666666666667"/>
                  <c:y val="0.0046296296296296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972222222222222"/>
                  <c:y val="-0.06481481481481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22222222222222"/>
                  <c:y val="0.06481481481481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Sheet1!$I$2:$I$7</c:f>
              <c:strCache>
                <c:ptCount val="6"/>
                <c:pt idx="0">
                  <c:v>Waimea, Kauai</c:v>
                </c:pt>
                <c:pt idx="1">
                  <c:v>Central Maui</c:v>
                </c:pt>
                <c:pt idx="2">
                  <c:v>Kahului</c:v>
                </c:pt>
                <c:pt idx="3">
                  <c:v>Kunia</c:v>
                </c:pt>
                <c:pt idx="4">
                  <c:v>Poipu</c:v>
                </c:pt>
                <c:pt idx="5">
                  <c:v>Waialua</c:v>
                </c:pt>
              </c:strCache>
            </c:strRef>
          </c:cat>
          <c:val>
            <c:numRef>
              <c:f>Sheet1!$J$2:$J$7</c:f>
              <c:numCache>
                <c:formatCode>0</c:formatCode>
                <c:ptCount val="6"/>
                <c:pt idx="0">
                  <c:v>309.340252</c:v>
                </c:pt>
                <c:pt idx="1">
                  <c:v>425.8710156</c:v>
                </c:pt>
                <c:pt idx="2">
                  <c:v>165.2335063</c:v>
                </c:pt>
                <c:pt idx="3">
                  <c:v>38.91771683</c:v>
                </c:pt>
                <c:pt idx="4">
                  <c:v>38.69532987</c:v>
                </c:pt>
                <c:pt idx="5">
                  <c:v>16.0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/>
              <a:t>‘Large’</a:t>
            </a:r>
            <a:r>
              <a:rPr lang="en-US" sz="1800" baseline="0" dirty="0" smtClean="0"/>
              <a:t> or ‘</a:t>
            </a:r>
            <a:r>
              <a:rPr lang="en-US" sz="1800" dirty="0" smtClean="0"/>
              <a:t>Significant' </a:t>
            </a:r>
            <a:r>
              <a:rPr lang="en-US" sz="1800" dirty="0"/>
              <a:t>Fire Timeline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44450" cap="sq">
              <a:solidFill>
                <a:schemeClr val="accen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0.0493827160493827"/>
                  <c:y val="-0.1072727272727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PTA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3339457567804"/>
                      <c:h val="0.0839636363636363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0592592592592592"/>
                  <c:y val="-0.076363636363636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Naalehu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02469135802469"/>
                  <c:y val="-0.010909090909090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Koko</a:t>
                    </a:r>
                    <a:r>
                      <a:rPr lang="en-US" baseline="0"/>
                      <a:t> Head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567901234567902"/>
                  <c:y val="-0.094545454545454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Hawai'i</a:t>
                    </a:r>
                    <a:r>
                      <a:rPr lang="en-US" baseline="0"/>
                      <a:t> Kai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395061728395062"/>
                  <c:y val="-0.050909090909090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Waimea, Kauai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160493827160494"/>
                  <c:y val="-0.0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Waialua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0901234567901235"/>
                  <c:y val="0.014545454545454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Waimea</a:t>
                    </a:r>
                    <a:r>
                      <a:rPr lang="en-US" baseline="0"/>
                      <a:t>, Big Island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0617283950617284"/>
                  <c:y val="-0.036363636363636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Kunia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0567901234567901"/>
                  <c:y val="-0.040000000000000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Kahului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037037037037037"/>
                  <c:y val="0.0072727272727272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Ka'u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0222222222222221"/>
                  <c:y val="-0.10545454545454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Poipu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.0641975308641975"/>
                  <c:y val="-0.18909090909090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Central Maui (3 fires)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0.0580246913580247"/>
                  <c:y val="-1.33331793073082E-1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Pahala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Sheet1!$A$2:$A$16</c:f>
              <c:numCache>
                <c:formatCode>m/d/yy</c:formatCode>
                <c:ptCount val="15"/>
                <c:pt idx="0">
                  <c:v>42767.0</c:v>
                </c:pt>
                <c:pt idx="1">
                  <c:v>42768.0</c:v>
                </c:pt>
                <c:pt idx="2">
                  <c:v>42770.0</c:v>
                </c:pt>
                <c:pt idx="3">
                  <c:v>42874.0</c:v>
                </c:pt>
                <c:pt idx="4">
                  <c:v>43003.0</c:v>
                </c:pt>
                <c:pt idx="5">
                  <c:v>43000.0</c:v>
                </c:pt>
                <c:pt idx="6">
                  <c:v>42872.0</c:v>
                </c:pt>
                <c:pt idx="7">
                  <c:v>42923.0</c:v>
                </c:pt>
                <c:pt idx="8">
                  <c:v>42894.0</c:v>
                </c:pt>
                <c:pt idx="9">
                  <c:v>42999.0</c:v>
                </c:pt>
                <c:pt idx="10">
                  <c:v>43017.0</c:v>
                </c:pt>
                <c:pt idx="11">
                  <c:v>43017.0</c:v>
                </c:pt>
                <c:pt idx="12">
                  <c:v>43017.0</c:v>
                </c:pt>
                <c:pt idx="13">
                  <c:v>42943.0</c:v>
                </c:pt>
                <c:pt idx="14">
                  <c:v>43029.0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764.0</c:v>
                </c:pt>
                <c:pt idx="1">
                  <c:v>156.0</c:v>
                </c:pt>
                <c:pt idx="2">
                  <c:v>38.0</c:v>
                </c:pt>
                <c:pt idx="3">
                  <c:v>754.0</c:v>
                </c:pt>
                <c:pt idx="4">
                  <c:v>200.0</c:v>
                </c:pt>
                <c:pt idx="5">
                  <c:v>1466.0</c:v>
                </c:pt>
                <c:pt idx="6">
                  <c:v>65.0</c:v>
                </c:pt>
                <c:pt idx="7">
                  <c:v>2195.0</c:v>
                </c:pt>
                <c:pt idx="8">
                  <c:v>377.0</c:v>
                </c:pt>
                <c:pt idx="9">
                  <c:v>175.0</c:v>
                </c:pt>
                <c:pt idx="10">
                  <c:v>437.0</c:v>
                </c:pt>
                <c:pt idx="11">
                  <c:v>0.0</c:v>
                </c:pt>
                <c:pt idx="12">
                  <c:v>0.0</c:v>
                </c:pt>
                <c:pt idx="13">
                  <c:v>365.0</c:v>
                </c:pt>
                <c:pt idx="14">
                  <c:v>67.0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975424"/>
        <c:axId val="18977632"/>
      </c:barChart>
      <c:dateAx>
        <c:axId val="18975424"/>
        <c:scaling>
          <c:orientation val="minMax"/>
          <c:max val="43100.0"/>
          <c:min val="42736.0"/>
        </c:scaling>
        <c:delete val="0"/>
        <c:axPos val="b"/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77632"/>
        <c:crosses val="autoZero"/>
        <c:auto val="1"/>
        <c:lblOffset val="100"/>
        <c:baseTimeUnit val="days"/>
      </c:dateAx>
      <c:valAx>
        <c:axId val="1897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Area burned</a:t>
                </a:r>
                <a:r>
                  <a:rPr lang="en-US" sz="1600" baseline="0"/>
                  <a:t> (acres)</a:t>
                </a:r>
                <a:endParaRPr lang="en-US" sz="16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75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A795F-1DC8-A04F-B2AE-52977E1FE61C}" type="datetimeFigureOut">
              <a:rPr lang="en-US" smtClean="0"/>
              <a:t>2/22/18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62046-2756-C246-ADF8-FB9C8F95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86B9-F256-C840-B3F0-3C31F7058A93}" type="datetimeFigureOut">
              <a:rPr lang="en-US" smtClean="0"/>
              <a:t>2/22/18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AFDC-0274-3A46-9C91-B3A6FAC93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69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86B9-F256-C840-B3F0-3C31F7058A93}" type="datetimeFigureOut">
              <a:rPr lang="en-US" smtClean="0"/>
              <a:t>2/22/18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AFDC-0274-3A46-9C91-B3A6FAC93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1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86B9-F256-C840-B3F0-3C31F7058A93}" type="datetimeFigureOut">
              <a:rPr lang="en-US" smtClean="0"/>
              <a:t>2/22/18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AFDC-0274-3A46-9C91-B3A6FAC93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55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6A818-5A2C-FD4F-9C82-E9FA85637CAB}" type="datetimeFigureOut">
              <a:rPr lang="en-US" smtClean="0"/>
              <a:t>2/22/18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6211-77A5-1C46-B814-4D677058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86B9-F256-C840-B3F0-3C31F7058A93}" type="datetimeFigureOut">
              <a:rPr lang="en-US" smtClean="0"/>
              <a:t>2/22/18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AFDC-0274-3A46-9C91-B3A6FAC93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54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86B9-F256-C840-B3F0-3C31F7058A93}" type="datetimeFigureOut">
              <a:rPr lang="en-US" smtClean="0"/>
              <a:t>2/22/18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AFDC-0274-3A46-9C91-B3A6FAC93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7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86B9-F256-C840-B3F0-3C31F7058A93}" type="datetimeFigureOut">
              <a:rPr lang="en-US" smtClean="0"/>
              <a:t>2/22/18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AFDC-0274-3A46-9C91-B3A6FAC93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95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86B9-F256-C840-B3F0-3C31F7058A93}" type="datetimeFigureOut">
              <a:rPr lang="en-US" smtClean="0"/>
              <a:t>2/22/18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AFDC-0274-3A46-9C91-B3A6FAC93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2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86B9-F256-C840-B3F0-3C31F7058A93}" type="datetimeFigureOut">
              <a:rPr lang="en-US" smtClean="0"/>
              <a:t>2/22/18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AFDC-0274-3A46-9C91-B3A6FAC93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82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86B9-F256-C840-B3F0-3C31F7058A93}" type="datetimeFigureOut">
              <a:rPr lang="en-US" smtClean="0"/>
              <a:t>2/22/18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AFDC-0274-3A46-9C91-B3A6FAC93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78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86B9-F256-C840-B3F0-3C31F7058A93}" type="datetimeFigureOut">
              <a:rPr lang="en-US" smtClean="0"/>
              <a:t>2/22/18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AFDC-0274-3A46-9C91-B3A6FAC93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0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86B9-F256-C840-B3F0-3C31F7058A93}" type="datetimeFigureOut">
              <a:rPr lang="en-US" smtClean="0"/>
              <a:t>2/22/18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AFDC-0274-3A46-9C91-B3A6FAC93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7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086B9-F256-C840-B3F0-3C31F7058A93}" type="datetimeFigureOut">
              <a:rPr lang="en-US" smtClean="0"/>
              <a:t>2/22/18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BAFDC-0274-3A46-9C91-B3A6FAC93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3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awaiiwildfire.org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3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24000" y="857251"/>
            <a:ext cx="9144000" cy="1447799"/>
          </a:xfrm>
          <a:prstGeom prst="rect">
            <a:avLst/>
          </a:prstGeom>
          <a:solidFill>
            <a:srgbClr val="008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146435" name="TextBox 11"/>
          <p:cNvSpPr txBox="1">
            <a:spLocks noChangeArrowheads="1"/>
          </p:cNvSpPr>
          <p:nvPr/>
        </p:nvSpPr>
        <p:spPr bwMode="auto">
          <a:xfrm>
            <a:off x="4686802" y="1100252"/>
            <a:ext cx="47619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2700" b="1" dirty="0" smtClean="0">
                <a:solidFill>
                  <a:schemeClr val="bg1"/>
                </a:solidFill>
              </a:rPr>
              <a:t>2017 Annual Review of Wildfires in Hawaii</a:t>
            </a:r>
            <a:endParaRPr lang="en-US" altLang="x-none" sz="2700" b="1" dirty="0">
              <a:solidFill>
                <a:schemeClr val="bg1"/>
              </a:solidFill>
            </a:endParaRPr>
          </a:p>
        </p:txBody>
      </p:sp>
      <p:pic>
        <p:nvPicPr>
          <p:cNvPr id="146436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004167"/>
            <a:ext cx="209073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51966"/>
            <a:ext cx="9057471" cy="36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604" y="744503"/>
            <a:ext cx="10515600" cy="903838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2017: </a:t>
            </a:r>
            <a:r>
              <a:rPr lang="en-US" sz="3600" dirty="0" smtClean="0"/>
              <a:t>92% of area burned by 15 fires (7,060 acres)</a:t>
            </a:r>
            <a:br>
              <a:rPr lang="en-US" sz="3600" dirty="0" smtClean="0"/>
            </a:br>
            <a:endParaRPr lang="en-US" sz="36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388151"/>
              </p:ext>
            </p:extLst>
          </p:nvPr>
        </p:nvGraphicFramePr>
        <p:xfrm>
          <a:off x="971161" y="1343608"/>
          <a:ext cx="10287000" cy="429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64294" y="6053151"/>
            <a:ext cx="625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Are we missing anything – other ‘significant’ fires?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669867" y="1675542"/>
            <a:ext cx="16933" cy="228685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538633" y="1306210"/>
            <a:ext cx="350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Haena</a:t>
            </a:r>
            <a:r>
              <a:rPr lang="en-US" dirty="0" smtClean="0"/>
              <a:t> Fire, Kauai – 50 acres(?)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3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1673" y="1207771"/>
            <a:ext cx="39263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 Drought Monitor: </a:t>
            </a:r>
          </a:p>
          <a:p>
            <a:r>
              <a:rPr lang="en-US" sz="2400" dirty="0" smtClean="0"/>
              <a:t>Weekly updates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4" y="2438877"/>
            <a:ext cx="5039165" cy="34207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31" y="2244790"/>
            <a:ext cx="5324061" cy="36148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8430" y="1167637"/>
            <a:ext cx="5324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National Weather Service: </a:t>
            </a:r>
          </a:p>
          <a:p>
            <a:r>
              <a:rPr lang="en-US" sz="2400" dirty="0" smtClean="0"/>
              <a:t>Daily </a:t>
            </a:r>
            <a:r>
              <a:rPr lang="en-US" sz="2400" dirty="0" err="1" smtClean="0"/>
              <a:t>Keetch-Byram</a:t>
            </a:r>
            <a:r>
              <a:rPr lang="en-US" sz="2400" dirty="0" smtClean="0"/>
              <a:t> Drought Index</a:t>
            </a:r>
            <a:endParaRPr lang="en-US" sz="2400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1673" y="644417"/>
            <a:ext cx="790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Drought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1223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1673" y="1207771"/>
            <a:ext cx="39263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 Drought Monitor: </a:t>
            </a:r>
          </a:p>
          <a:p>
            <a:r>
              <a:rPr lang="en-US" sz="2400" dirty="0" smtClean="0"/>
              <a:t>Weekly updates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4" y="2438877"/>
            <a:ext cx="5039165" cy="3420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01673" y="644417"/>
            <a:ext cx="790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Drought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94" y="1761769"/>
            <a:ext cx="5360934" cy="44861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88342" y="871827"/>
            <a:ext cx="39263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75% of all fires occur under</a:t>
            </a:r>
          </a:p>
          <a:p>
            <a:r>
              <a:rPr lang="en-US" sz="2400" dirty="0" smtClean="0"/>
              <a:t>Category D0 or worse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6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25550"/>
            <a:ext cx="11042904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5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24872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</a:rPr>
              <a:t>Relative Humidity and Wind Speed</a:t>
            </a:r>
            <a:endParaRPr lang="en-US" sz="3200" dirty="0">
              <a:latin typeface="+mn-lt"/>
            </a:endParaRPr>
          </a:p>
        </p:txBody>
      </p:sp>
      <p:pic>
        <p:nvPicPr>
          <p:cNvPr id="4" name="Picture 3" descr="C:\Users\UHM\Dropbox\Analyses\HI Fire Weather MM5 results\rh wind temp histograms w perc color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574291"/>
            <a:ext cx="5854700" cy="19671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 descr="C:\Users\UHM\Dropbox\Analyses\HI Fire Weather MM5 results\median rh temp wind percentiles hor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729571"/>
            <a:ext cx="5854700" cy="1812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 descr="C:\Users\UHM\Dropbox\Analyses\HI Fire Weather MM5 results\rhwsredfy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92" y="1574291"/>
            <a:ext cx="4988768" cy="4197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96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24872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</a:rPr>
              <a:t>Relative Humidity and Wind Speed</a:t>
            </a:r>
            <a:endParaRPr lang="en-US" sz="3200" dirty="0">
              <a:latin typeface="+mn-lt"/>
            </a:endParaRPr>
          </a:p>
        </p:txBody>
      </p:sp>
      <p:pic>
        <p:nvPicPr>
          <p:cNvPr id="4" name="Picture 3" descr="C:\Users\UHM\Dropbox\Analyses\HI Fire Weather MM5 results\rh wind temp histograms w perc color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574291"/>
            <a:ext cx="5854700" cy="19671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 descr="C:\Users\UHM\Dropbox\Analyses\HI Fire Weather MM5 results\median rh temp wind percentiles hor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729571"/>
            <a:ext cx="5854700" cy="1812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154269"/>
              </p:ext>
            </p:extLst>
          </p:nvPr>
        </p:nvGraphicFramePr>
        <p:xfrm>
          <a:off x="6531427" y="1202193"/>
          <a:ext cx="5327067" cy="4406642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783773"/>
                <a:gridCol w="1343608"/>
                <a:gridCol w="475135"/>
                <a:gridCol w="736638"/>
                <a:gridCol w="752184"/>
                <a:gridCol w="644728"/>
                <a:gridCol w="591001"/>
              </a:tblGrid>
              <a:tr h="830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Fire Location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MEAN </a:t>
                      </a:r>
                      <a:endParaRPr lang="en-US" sz="1400" u="none" strike="noStrike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 </a:t>
                      </a:r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 </a:t>
                      </a:r>
                      <a:endParaRPr lang="en-US" sz="1400" u="none" strike="noStrike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</a:t>
                      </a: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MEAN </a:t>
                      </a:r>
                      <a:endParaRPr lang="en-US" sz="1400" u="none" strike="noStrike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MIN </a:t>
                      </a: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MIN </a:t>
                      </a:r>
                      <a:endParaRPr lang="en-US" sz="1400" u="none" strike="noStrike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RH</a:t>
                      </a: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1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2/1/17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Pohakuloa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1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2/2/17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Naalehu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1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5/17/17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Hawaii </a:t>
                      </a:r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Kai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1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5/19/17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Waimea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754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6/8/17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Waialua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7/7/17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Waimea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2195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14.8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7/27/17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Kunia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9/21/17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Kahului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9/22/17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Kau (Waikapuna)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1466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9/25/17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Poipu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13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10/9/17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C. Maui</a:t>
                      </a:r>
                      <a:r>
                        <a:rPr lang="en-US" sz="1400" u="none" strike="noStrike" baseline="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-3 fires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10/21/17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Pahala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733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22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64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49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226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24872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</a:rPr>
              <a:t>Relative Humidity and Wind Speed</a:t>
            </a:r>
            <a:endParaRPr lang="en-US" sz="3200" dirty="0">
              <a:latin typeface="+mn-lt"/>
            </a:endParaRPr>
          </a:p>
        </p:txBody>
      </p:sp>
      <p:pic>
        <p:nvPicPr>
          <p:cNvPr id="4" name="Picture 3" descr="C:\Users\UHM\Dropbox\Analyses\HI Fire Weather MM5 results\rh wind temp histograms w perc color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574291"/>
            <a:ext cx="5854700" cy="19671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 descr="C:\Users\UHM\Dropbox\Analyses\HI Fire Weather MM5 results\median rh temp wind percentiles hor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729571"/>
            <a:ext cx="5854700" cy="1812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531427" y="1202193"/>
          <a:ext cx="5327067" cy="4406642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783773"/>
                <a:gridCol w="1343608"/>
                <a:gridCol w="475135"/>
                <a:gridCol w="736638"/>
                <a:gridCol w="752184"/>
                <a:gridCol w="644728"/>
                <a:gridCol w="591001"/>
              </a:tblGrid>
              <a:tr h="830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Fire Location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MEAN </a:t>
                      </a:r>
                      <a:endParaRPr lang="en-US" sz="1400" u="none" strike="noStrike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 </a:t>
                      </a:r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 </a:t>
                      </a:r>
                      <a:endParaRPr lang="en-US" sz="1400" u="none" strike="noStrike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</a:t>
                      </a: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MEAN </a:t>
                      </a:r>
                      <a:endParaRPr lang="en-US" sz="1400" u="none" strike="noStrike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MIN </a:t>
                      </a: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MIN </a:t>
                      </a:r>
                      <a:endParaRPr lang="en-US" sz="1400" u="none" strike="noStrike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RH</a:t>
                      </a: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1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2/1/17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Pohakuloa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1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2/2/17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Naalehu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1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5/17/17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Hawaii </a:t>
                      </a:r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Kai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1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5/19/17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Waimea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754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6/8/17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Waialua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7/7/17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Waimea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2195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14.8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7/27/17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Kunia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9/21/17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Kahului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9/22/17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Kau (Waikapuna)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1466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9/25/17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Poipu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13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10/9/17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C. Maui</a:t>
                      </a:r>
                      <a:r>
                        <a:rPr lang="en-US" sz="1400" u="none" strike="noStrike" baseline="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-3 fires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10/21/17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Pahala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733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22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64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49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Frame 8"/>
          <p:cNvSpPr/>
          <p:nvPr/>
        </p:nvSpPr>
        <p:spPr>
          <a:xfrm>
            <a:off x="10039350" y="1017221"/>
            <a:ext cx="751762" cy="4776585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9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24872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</a:rPr>
              <a:t>Relative Humidity and Wind Speed</a:t>
            </a:r>
            <a:endParaRPr lang="en-US" sz="3200" dirty="0">
              <a:latin typeface="+mn-lt"/>
            </a:endParaRPr>
          </a:p>
        </p:txBody>
      </p:sp>
      <p:pic>
        <p:nvPicPr>
          <p:cNvPr id="4" name="Picture 3" descr="C:\Users\UHM\Dropbox\Analyses\HI Fire Weather MM5 results\rh wind temp histograms w perc color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574291"/>
            <a:ext cx="5854700" cy="19671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 descr="C:\Users\UHM\Dropbox\Analyses\HI Fire Weather MM5 results\median rh temp wind percentiles hor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729571"/>
            <a:ext cx="5854700" cy="1812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34526"/>
              </p:ext>
            </p:extLst>
          </p:nvPr>
        </p:nvGraphicFramePr>
        <p:xfrm>
          <a:off x="6531427" y="1202193"/>
          <a:ext cx="5327067" cy="4459969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783773"/>
                <a:gridCol w="1343608"/>
                <a:gridCol w="475135"/>
                <a:gridCol w="736638"/>
                <a:gridCol w="752184"/>
                <a:gridCol w="644728"/>
                <a:gridCol w="591001"/>
              </a:tblGrid>
              <a:tr h="830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Fire Location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MEAN </a:t>
                      </a:r>
                      <a:endParaRPr lang="en-US" sz="1400" u="none" strike="noStrike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 </a:t>
                      </a:r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 </a:t>
                      </a:r>
                      <a:endParaRPr lang="en-US" sz="1400" u="none" strike="noStrike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</a:t>
                      </a: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MEAN </a:t>
                      </a:r>
                      <a:endParaRPr lang="en-US" sz="1400" u="none" strike="noStrike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MIN </a:t>
                      </a: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MIN </a:t>
                      </a:r>
                      <a:endParaRPr lang="en-US" sz="1400" u="none" strike="noStrike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RH</a:t>
                      </a:r>
                    </a:p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1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2/1/17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Pohakuloa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1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2/2/17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Naalehu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5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5/17/17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Hawaii </a:t>
                      </a:r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Kai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1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5/19/17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Waimea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754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6/8/17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Waialua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7/7/17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Waimea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2195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14.8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7/27/17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Kunia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9/21/17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Kahului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9/22/17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Kau (Waikapuna)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1466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9/25/17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Poipu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13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10/9/17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C. Maui</a:t>
                      </a:r>
                      <a:r>
                        <a:rPr lang="en-US" sz="1400" u="none" strike="noStrike" baseline="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-3 fires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10/21/17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Pahala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733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22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64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49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Frame 8"/>
          <p:cNvSpPr/>
          <p:nvPr/>
        </p:nvSpPr>
        <p:spPr>
          <a:xfrm>
            <a:off x="11317317" y="1052714"/>
            <a:ext cx="671804" cy="4776585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2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Weather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234496"/>
            <a:ext cx="4069702" cy="6390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35" y="747988"/>
            <a:ext cx="6549622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</a:t>
            </a:r>
            <a:r>
              <a:rPr lang="en-US" dirty="0"/>
              <a:t>m</a:t>
            </a:r>
            <a:r>
              <a:rPr lang="en-US" dirty="0" smtClean="0"/>
              <a:t>apping workflow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97" y="1690688"/>
            <a:ext cx="7216754" cy="4387121"/>
          </a:xfrm>
        </p:spPr>
      </p:pic>
      <p:sp>
        <p:nvSpPr>
          <p:cNvPr id="7" name="TextBox 6"/>
          <p:cNvSpPr txBox="1"/>
          <p:nvPr/>
        </p:nvSpPr>
        <p:spPr>
          <a:xfrm>
            <a:off x="571500" y="1828800"/>
            <a:ext cx="365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Geographical Information Systems:</a:t>
            </a:r>
          </a:p>
          <a:p>
            <a:endParaRPr lang="en-US" dirty="0" smtClean="0"/>
          </a:p>
          <a:p>
            <a:r>
              <a:rPr lang="en-US" dirty="0" smtClean="0"/>
              <a:t>Google Earth Engine:</a:t>
            </a:r>
          </a:p>
          <a:p>
            <a:pPr lvl="1"/>
            <a:r>
              <a:rPr lang="en-US" dirty="0" smtClean="0"/>
              <a:t>Acquire </a:t>
            </a:r>
            <a:r>
              <a:rPr lang="en-US" dirty="0" err="1" smtClean="0"/>
              <a:t>sattelite</a:t>
            </a:r>
            <a:r>
              <a:rPr lang="en-US" dirty="0" smtClean="0"/>
              <a:t> image</a:t>
            </a:r>
          </a:p>
          <a:p>
            <a:pPr lvl="1"/>
            <a:r>
              <a:rPr lang="en-US" dirty="0" smtClean="0"/>
              <a:t>Map perimeter &amp; export </a:t>
            </a:r>
          </a:p>
          <a:p>
            <a:endParaRPr lang="en-US" dirty="0"/>
          </a:p>
          <a:p>
            <a:r>
              <a:rPr lang="en-US" dirty="0" smtClean="0"/>
              <a:t>Align with Land Cover Maps</a:t>
            </a:r>
          </a:p>
          <a:p>
            <a:pPr lvl="1"/>
            <a:r>
              <a:rPr lang="en-US" dirty="0" smtClean="0"/>
              <a:t>Automated code in R</a:t>
            </a:r>
          </a:p>
          <a:p>
            <a:pPr lvl="1"/>
            <a:r>
              <a:rPr lang="en-US" dirty="0" smtClean="0"/>
              <a:t>(Hawaii Gap Analysis)</a:t>
            </a:r>
          </a:p>
        </p:txBody>
      </p:sp>
      <p:sp>
        <p:nvSpPr>
          <p:cNvPr id="10" name="Right Brace 9"/>
          <p:cNvSpPr/>
          <p:nvPr/>
        </p:nvSpPr>
        <p:spPr>
          <a:xfrm rot="10800000">
            <a:off x="3486148" y="1828799"/>
            <a:ext cx="1267147" cy="4249009"/>
          </a:xfrm>
          <a:prstGeom prst="rightBrace">
            <a:avLst>
              <a:gd name="adj1" fmla="val 8333"/>
              <a:gd name="adj2" fmla="val 7645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857251"/>
            <a:ext cx="9144000" cy="1122363"/>
          </a:xfrm>
          <a:prstGeom prst="rect">
            <a:avLst/>
          </a:prstGeom>
          <a:solidFill>
            <a:srgbClr val="008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pic>
        <p:nvPicPr>
          <p:cNvPr id="143363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8489" y="3524250"/>
            <a:ext cx="337502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itle 1"/>
          <p:cNvSpPr txBox="1">
            <a:spLocks/>
          </p:cNvSpPr>
          <p:nvPr/>
        </p:nvSpPr>
        <p:spPr bwMode="auto">
          <a:xfrm>
            <a:off x="3017839" y="3106738"/>
            <a:ext cx="43703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b="1">
                <a:ea typeface="ＭＳ Ｐゴシック" charset="-128"/>
                <a:cs typeface="Arial" charset="0"/>
              </a:rPr>
              <a:t>The Fire Science Exchange Network</a:t>
            </a:r>
          </a:p>
        </p:txBody>
      </p:sp>
      <p:pic>
        <p:nvPicPr>
          <p:cNvPr id="14336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851" y="2025651"/>
            <a:ext cx="135731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6" name="TextBox 8"/>
          <p:cNvSpPr txBox="1">
            <a:spLocks noChangeArrowheads="1"/>
          </p:cNvSpPr>
          <p:nvPr/>
        </p:nvSpPr>
        <p:spPr bwMode="auto">
          <a:xfrm>
            <a:off x="2646363" y="969964"/>
            <a:ext cx="68008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2700" b="1">
                <a:solidFill>
                  <a:schemeClr val="bg1"/>
                </a:solidFill>
              </a:rPr>
              <a:t>The Joint Fire Science Program (JFSP)</a:t>
            </a:r>
          </a:p>
          <a:p>
            <a:pPr algn="ctr"/>
            <a:r>
              <a:rPr lang="en-US" altLang="x-none" sz="2700" b="1">
                <a:solidFill>
                  <a:schemeClr val="bg1"/>
                </a:solidFill>
              </a:rPr>
              <a:t>&amp; Fire Science Exchange Network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094039" y="2427288"/>
            <a:ext cx="2401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50" b="1" dirty="0" err="1">
                <a:latin typeface="Arial" charset="0"/>
                <a:cs typeface="Arial" charset="0"/>
              </a:rPr>
              <a:t>www.firescience.gov</a:t>
            </a:r>
            <a:endParaRPr lang="en-US" sz="1350" b="1" dirty="0">
              <a:latin typeface="Arial" charset="0"/>
              <a:cs typeface="Arial" charset="0"/>
            </a:endParaRPr>
          </a:p>
        </p:txBody>
      </p:sp>
      <p:sp>
        <p:nvSpPr>
          <p:cNvPr id="143368" name="Title 1"/>
          <p:cNvSpPr txBox="1">
            <a:spLocks/>
          </p:cNvSpPr>
          <p:nvPr/>
        </p:nvSpPr>
        <p:spPr bwMode="auto">
          <a:xfrm>
            <a:off x="3017839" y="2111375"/>
            <a:ext cx="5451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b="1">
                <a:ea typeface="ＭＳ Ｐゴシック" charset="-128"/>
                <a:cs typeface="Arial" charset="0"/>
              </a:rPr>
              <a:t>JFSP: Research Supporting Sound Decisions</a:t>
            </a:r>
          </a:p>
        </p:txBody>
      </p:sp>
    </p:spTree>
    <p:extLst>
      <p:ext uri="{BB962C8B-B14F-4D97-AF65-F5344CB8AC3E}">
        <p14:creationId xmlns:p14="http://schemas.microsoft.com/office/powerpoint/2010/main" val="170577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97" y="1690689"/>
            <a:ext cx="7216754" cy="4384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</a:t>
            </a:r>
            <a:r>
              <a:rPr lang="en-US" dirty="0"/>
              <a:t>m</a:t>
            </a:r>
            <a:r>
              <a:rPr lang="en-US" dirty="0" smtClean="0"/>
              <a:t>apping workflow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1828800"/>
            <a:ext cx="365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Geographical Information Systems:</a:t>
            </a:r>
          </a:p>
          <a:p>
            <a:endParaRPr lang="en-US" dirty="0" smtClean="0"/>
          </a:p>
          <a:p>
            <a:r>
              <a:rPr lang="en-US" dirty="0" smtClean="0"/>
              <a:t>Google Earth Engine:</a:t>
            </a:r>
          </a:p>
          <a:p>
            <a:pPr lvl="1"/>
            <a:r>
              <a:rPr lang="en-US" dirty="0" smtClean="0"/>
              <a:t>Acquire </a:t>
            </a:r>
            <a:r>
              <a:rPr lang="en-US" dirty="0" err="1" smtClean="0"/>
              <a:t>sattelite</a:t>
            </a:r>
            <a:r>
              <a:rPr lang="en-US" dirty="0" smtClean="0"/>
              <a:t> image</a:t>
            </a:r>
          </a:p>
          <a:p>
            <a:pPr lvl="1"/>
            <a:r>
              <a:rPr lang="en-US" dirty="0" smtClean="0"/>
              <a:t>Map perimeter &amp; export </a:t>
            </a:r>
          </a:p>
          <a:p>
            <a:endParaRPr lang="en-US" dirty="0"/>
          </a:p>
          <a:p>
            <a:r>
              <a:rPr lang="en-US" dirty="0" smtClean="0"/>
              <a:t>Align with Land Cover Maps</a:t>
            </a:r>
          </a:p>
          <a:p>
            <a:pPr lvl="1"/>
            <a:r>
              <a:rPr lang="en-US" dirty="0" smtClean="0"/>
              <a:t>Automated code in R</a:t>
            </a:r>
          </a:p>
          <a:p>
            <a:pPr lvl="1"/>
            <a:r>
              <a:rPr lang="en-US" dirty="0" smtClean="0"/>
              <a:t>(Hawaii Gap Analysis)</a:t>
            </a:r>
          </a:p>
        </p:txBody>
      </p:sp>
      <p:sp>
        <p:nvSpPr>
          <p:cNvPr id="10" name="Right Brace 9"/>
          <p:cNvSpPr/>
          <p:nvPr/>
        </p:nvSpPr>
        <p:spPr>
          <a:xfrm rot="10800000">
            <a:off x="3486148" y="1828799"/>
            <a:ext cx="1267147" cy="4249009"/>
          </a:xfrm>
          <a:prstGeom prst="rightBrace">
            <a:avLst>
              <a:gd name="adj1" fmla="val 8333"/>
              <a:gd name="adj2" fmla="val 7645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0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97" y="1688357"/>
            <a:ext cx="7210809" cy="4387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</a:t>
            </a:r>
            <a:r>
              <a:rPr lang="en-US" dirty="0"/>
              <a:t>m</a:t>
            </a:r>
            <a:r>
              <a:rPr lang="en-US" dirty="0" smtClean="0"/>
              <a:t>apping workflow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1828800"/>
            <a:ext cx="365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Geographical Information Systems:</a:t>
            </a:r>
          </a:p>
          <a:p>
            <a:endParaRPr lang="en-US" dirty="0" smtClean="0"/>
          </a:p>
          <a:p>
            <a:r>
              <a:rPr lang="en-US" dirty="0" smtClean="0"/>
              <a:t>Google Earth Engine:</a:t>
            </a:r>
          </a:p>
          <a:p>
            <a:pPr lvl="1"/>
            <a:r>
              <a:rPr lang="en-US" dirty="0" smtClean="0"/>
              <a:t>Acquire </a:t>
            </a:r>
            <a:r>
              <a:rPr lang="en-US" dirty="0" err="1" smtClean="0"/>
              <a:t>sattelite</a:t>
            </a:r>
            <a:r>
              <a:rPr lang="en-US" dirty="0" smtClean="0"/>
              <a:t> image</a:t>
            </a:r>
          </a:p>
          <a:p>
            <a:pPr lvl="1"/>
            <a:r>
              <a:rPr lang="en-US" dirty="0" smtClean="0"/>
              <a:t>Map perimeter &amp; export </a:t>
            </a:r>
          </a:p>
          <a:p>
            <a:endParaRPr lang="en-US" dirty="0"/>
          </a:p>
          <a:p>
            <a:r>
              <a:rPr lang="en-US" dirty="0" smtClean="0"/>
              <a:t>Align with Land Cover Maps</a:t>
            </a:r>
          </a:p>
          <a:p>
            <a:pPr lvl="1"/>
            <a:r>
              <a:rPr lang="en-US" dirty="0" smtClean="0"/>
              <a:t>Automated code in R</a:t>
            </a:r>
          </a:p>
          <a:p>
            <a:pPr lvl="1"/>
            <a:r>
              <a:rPr lang="en-US" dirty="0" smtClean="0"/>
              <a:t>(Hawaii Gap Analysis)</a:t>
            </a:r>
          </a:p>
        </p:txBody>
      </p:sp>
      <p:sp>
        <p:nvSpPr>
          <p:cNvPr id="12" name="Right Brace 11"/>
          <p:cNvSpPr/>
          <p:nvPr/>
        </p:nvSpPr>
        <p:spPr>
          <a:xfrm rot="10800000">
            <a:off x="3486148" y="1828799"/>
            <a:ext cx="1267147" cy="4249009"/>
          </a:xfrm>
          <a:prstGeom prst="rightBrace">
            <a:avLst>
              <a:gd name="adj1" fmla="val 8333"/>
              <a:gd name="adj2" fmla="val 7645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7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97" y="1688357"/>
            <a:ext cx="7210809" cy="4387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</a:t>
            </a:r>
            <a:r>
              <a:rPr lang="en-US" dirty="0"/>
              <a:t>m</a:t>
            </a:r>
            <a:r>
              <a:rPr lang="en-US" dirty="0" smtClean="0"/>
              <a:t>apping workflow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1828800"/>
            <a:ext cx="365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Geographical Information Systems:</a:t>
            </a:r>
          </a:p>
          <a:p>
            <a:endParaRPr lang="en-US" dirty="0" smtClean="0"/>
          </a:p>
          <a:p>
            <a:r>
              <a:rPr lang="en-US" dirty="0" smtClean="0"/>
              <a:t>Google Earth Engine:</a:t>
            </a:r>
          </a:p>
          <a:p>
            <a:pPr lvl="1"/>
            <a:r>
              <a:rPr lang="en-US" dirty="0" smtClean="0"/>
              <a:t>Acquire </a:t>
            </a:r>
            <a:r>
              <a:rPr lang="en-US" dirty="0" err="1" smtClean="0"/>
              <a:t>sattelite</a:t>
            </a:r>
            <a:r>
              <a:rPr lang="en-US" dirty="0" smtClean="0"/>
              <a:t> image</a:t>
            </a:r>
          </a:p>
          <a:p>
            <a:pPr lvl="1"/>
            <a:r>
              <a:rPr lang="en-US" dirty="0" smtClean="0"/>
              <a:t>Map perimeter &amp; export </a:t>
            </a:r>
          </a:p>
          <a:p>
            <a:endParaRPr lang="en-US" dirty="0"/>
          </a:p>
          <a:p>
            <a:r>
              <a:rPr lang="en-US" dirty="0" smtClean="0"/>
              <a:t>Align with Land Cover Maps</a:t>
            </a:r>
          </a:p>
          <a:p>
            <a:pPr lvl="1"/>
            <a:r>
              <a:rPr lang="en-US" dirty="0" smtClean="0"/>
              <a:t>Automated code in R</a:t>
            </a:r>
          </a:p>
          <a:p>
            <a:pPr lvl="1"/>
            <a:r>
              <a:rPr lang="en-US" dirty="0" smtClean="0"/>
              <a:t>(Hawaii Gap Analysis)</a:t>
            </a:r>
          </a:p>
        </p:txBody>
      </p:sp>
      <p:pic>
        <p:nvPicPr>
          <p:cNvPr id="10" name="Picture 9" descr="fire perims and veget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196" y="1688358"/>
            <a:ext cx="7643475" cy="4387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1053" y="3943933"/>
            <a:ext cx="64312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Percent Area Burned per Veg Type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(</a:t>
            </a:r>
            <a:r>
              <a:rPr lang="en-US" sz="2000" dirty="0" smtClean="0">
                <a:solidFill>
                  <a:srgbClr val="FFFFFF"/>
                </a:solidFill>
              </a:rPr>
              <a:t>2002-2011):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14</a:t>
            </a:r>
            <a:r>
              <a:rPr lang="en-US" sz="2000" dirty="0">
                <a:solidFill>
                  <a:srgbClr val="FFFFFF"/>
                </a:solidFill>
              </a:rPr>
              <a:t>% </a:t>
            </a:r>
            <a:r>
              <a:rPr lang="en-US" sz="2000" dirty="0" smtClean="0">
                <a:solidFill>
                  <a:srgbClr val="FFFFFF"/>
                </a:solidFill>
              </a:rPr>
              <a:t>Forest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31% </a:t>
            </a:r>
            <a:r>
              <a:rPr lang="en-US" sz="2000" dirty="0" err="1" smtClean="0">
                <a:solidFill>
                  <a:srgbClr val="FFFFFF"/>
                </a:solidFill>
              </a:rPr>
              <a:t>Shrubland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55% </a:t>
            </a:r>
            <a:r>
              <a:rPr lang="en-US" sz="2000" dirty="0" smtClean="0">
                <a:solidFill>
                  <a:srgbClr val="FFFFFF"/>
                </a:solidFill>
              </a:rPr>
              <a:t>Grassland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 rot="10800000">
            <a:off x="3486148" y="1828799"/>
            <a:ext cx="959048" cy="4249008"/>
          </a:xfrm>
          <a:prstGeom prst="rightBrace">
            <a:avLst>
              <a:gd name="adj1" fmla="val 8333"/>
              <a:gd name="adj2" fmla="val 5134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604" y="744503"/>
            <a:ext cx="10515600" cy="903838"/>
          </a:xfrm>
        </p:spPr>
        <p:txBody>
          <a:bodyPr>
            <a:noAutofit/>
          </a:bodyPr>
          <a:lstStyle/>
          <a:p>
            <a:r>
              <a:rPr lang="en-US" sz="3600" dirty="0" smtClean="0"/>
              <a:t>Land Cover Burned</a:t>
            </a:r>
            <a:endParaRPr lang="en-US" sz="36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1225515"/>
              </p:ext>
            </p:extLst>
          </p:nvPr>
        </p:nvGraphicFramePr>
        <p:xfrm>
          <a:off x="1068680" y="1817685"/>
          <a:ext cx="4848679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8748582"/>
              </p:ext>
            </p:extLst>
          </p:nvPr>
        </p:nvGraphicFramePr>
        <p:xfrm>
          <a:off x="6284427" y="1299644"/>
          <a:ext cx="4177004" cy="2499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32387"/>
              </p:ext>
            </p:extLst>
          </p:nvPr>
        </p:nvGraphicFramePr>
        <p:xfrm>
          <a:off x="6284427" y="379888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6270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Fires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19750" y="747180"/>
            <a:ext cx="544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2/2/17	</a:t>
            </a:r>
            <a:r>
              <a:rPr lang="en-US" dirty="0" err="1" smtClean="0">
                <a:solidFill>
                  <a:srgbClr val="C00000"/>
                </a:solidFill>
              </a:rPr>
              <a:t>Pohakuloa</a:t>
            </a:r>
            <a:r>
              <a:rPr lang="en-US" dirty="0" smtClean="0">
                <a:solidFill>
                  <a:srgbClr val="C00000"/>
                </a:solidFill>
              </a:rPr>
              <a:t>	764 acres</a:t>
            </a:r>
          </a:p>
          <a:p>
            <a:r>
              <a:rPr lang="en-US" dirty="0" smtClean="0"/>
              <a:t>5/19/17	Waimea Kauai	754 acres</a:t>
            </a:r>
          </a:p>
          <a:p>
            <a:r>
              <a:rPr lang="en-US" dirty="0" smtClean="0"/>
              <a:t>7/7/17	Waimea Hawaii	2195 acres</a:t>
            </a:r>
          </a:p>
          <a:p>
            <a:r>
              <a:rPr lang="en-US" dirty="0" smtClean="0"/>
              <a:t>9/22/17	</a:t>
            </a:r>
            <a:r>
              <a:rPr lang="en-US" dirty="0" err="1" smtClean="0"/>
              <a:t>Waikapua</a:t>
            </a:r>
            <a:r>
              <a:rPr lang="en-US" dirty="0" smtClean="0"/>
              <a:t> (</a:t>
            </a:r>
            <a:r>
              <a:rPr lang="en-US" dirty="0" err="1" smtClean="0"/>
              <a:t>Ka’u</a:t>
            </a:r>
            <a:r>
              <a:rPr lang="en-US" dirty="0" smtClean="0"/>
              <a:t>)	1466 acres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65" y="2420054"/>
            <a:ext cx="7942635" cy="4209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35448"/>
            <a:ext cx="2876550" cy="1969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05125" y="2711094"/>
            <a:ext cx="171450" cy="1904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479708"/>
              </p:ext>
            </p:extLst>
          </p:nvPr>
        </p:nvGraphicFramePr>
        <p:xfrm>
          <a:off x="657225" y="3717025"/>
          <a:ext cx="2876550" cy="1416082"/>
        </p:xfrm>
        <a:graphic>
          <a:graphicData uri="http://schemas.openxmlformats.org/drawingml/2006/table">
            <a:tbl>
              <a:tblPr/>
              <a:tblGrid>
                <a:gridCol w="1438275"/>
                <a:gridCol w="1438275"/>
              </a:tblGrid>
              <a:tr h="305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Land Cover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Acres burned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Forest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Grassland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764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Native Shrubland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Other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5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Fires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19750" y="747180"/>
            <a:ext cx="544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2/2/17	</a:t>
            </a:r>
            <a:r>
              <a:rPr lang="en-US" dirty="0" err="1" smtClean="0"/>
              <a:t>Pohakuloa</a:t>
            </a:r>
            <a:r>
              <a:rPr lang="en-US" dirty="0" smtClean="0"/>
              <a:t>	764 acres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5/19/17	Waimea Kauai	754 acres</a:t>
            </a:r>
          </a:p>
          <a:p>
            <a:r>
              <a:rPr lang="en-US" dirty="0" smtClean="0"/>
              <a:t>7/7/17	Waimea Hawaii	2195 acres</a:t>
            </a:r>
          </a:p>
          <a:p>
            <a:r>
              <a:rPr lang="en-US" dirty="0" smtClean="0"/>
              <a:t>9/22/17	</a:t>
            </a:r>
            <a:r>
              <a:rPr lang="en-US" dirty="0" err="1" smtClean="0"/>
              <a:t>Waikapua</a:t>
            </a:r>
            <a:r>
              <a:rPr lang="en-US" dirty="0" smtClean="0"/>
              <a:t> (</a:t>
            </a:r>
            <a:r>
              <a:rPr lang="en-US" dirty="0" err="1" smtClean="0"/>
              <a:t>Ka’u</a:t>
            </a:r>
            <a:r>
              <a:rPr lang="en-US" dirty="0" smtClean="0"/>
              <a:t>)	1466 acres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35448"/>
            <a:ext cx="2876550" cy="1969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8225" y="1663344"/>
            <a:ext cx="171450" cy="1904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40" y="2329564"/>
            <a:ext cx="7666410" cy="439460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019996"/>
              </p:ext>
            </p:extLst>
          </p:nvPr>
        </p:nvGraphicFramePr>
        <p:xfrm>
          <a:off x="657225" y="3724413"/>
          <a:ext cx="2762250" cy="1501140"/>
        </p:xfrm>
        <a:graphic>
          <a:graphicData uri="http://schemas.openxmlformats.org/drawingml/2006/table">
            <a:tbl>
              <a:tblPr/>
              <a:tblGrid>
                <a:gridCol w="1381125"/>
                <a:gridCol w="1381125"/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Land cover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Acres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burned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Grassland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Forest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Other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350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Shrubland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Other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501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Fires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19750" y="747180"/>
            <a:ext cx="544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2/2/17	</a:t>
            </a:r>
            <a:r>
              <a:rPr lang="en-US" dirty="0" err="1" smtClean="0"/>
              <a:t>Pohakuloa</a:t>
            </a:r>
            <a:r>
              <a:rPr lang="en-US" dirty="0" smtClean="0"/>
              <a:t>	764 acres</a:t>
            </a:r>
          </a:p>
          <a:p>
            <a:r>
              <a:rPr lang="en-US" dirty="0" smtClean="0"/>
              <a:t>5/19/17	Waimea Kauai	754 acres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7/7/17	Waimea Hawaii	2195 acres</a:t>
            </a:r>
          </a:p>
          <a:p>
            <a:r>
              <a:rPr lang="en-US" dirty="0" smtClean="0"/>
              <a:t>9/22/17	</a:t>
            </a:r>
            <a:r>
              <a:rPr lang="en-US" dirty="0" err="1" smtClean="0"/>
              <a:t>Waikapua</a:t>
            </a:r>
            <a:r>
              <a:rPr lang="en-US" dirty="0" smtClean="0"/>
              <a:t> (</a:t>
            </a:r>
            <a:r>
              <a:rPr lang="en-US" dirty="0" err="1" smtClean="0"/>
              <a:t>Ka’u</a:t>
            </a:r>
            <a:r>
              <a:rPr lang="en-US" dirty="0" smtClean="0"/>
              <a:t>)	1466 acres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35448"/>
            <a:ext cx="2876550" cy="1969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7025" y="2653944"/>
            <a:ext cx="171450" cy="1904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42" y="2072743"/>
            <a:ext cx="7696626" cy="43434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846814"/>
              </p:ext>
            </p:extLst>
          </p:nvPr>
        </p:nvGraphicFramePr>
        <p:xfrm>
          <a:off x="657224" y="3815218"/>
          <a:ext cx="2876550" cy="1000760"/>
        </p:xfrm>
        <a:graphic>
          <a:graphicData uri="http://schemas.openxmlformats.org/drawingml/2006/table">
            <a:tbl>
              <a:tblPr/>
              <a:tblGrid>
                <a:gridCol w="1438275"/>
                <a:gridCol w="1438275"/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Land cover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Acres burned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Native Shrubland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Other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Grassland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2186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Fires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19750" y="747180"/>
            <a:ext cx="544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2/2/17	</a:t>
            </a:r>
            <a:r>
              <a:rPr lang="en-US" dirty="0" err="1" smtClean="0"/>
              <a:t>Pohakuloa</a:t>
            </a:r>
            <a:r>
              <a:rPr lang="en-US" dirty="0" smtClean="0"/>
              <a:t>	764 acres</a:t>
            </a:r>
          </a:p>
          <a:p>
            <a:r>
              <a:rPr lang="en-US" dirty="0" smtClean="0"/>
              <a:t>5/19/17	Waimea Kauai	754 acres</a:t>
            </a:r>
          </a:p>
          <a:p>
            <a:r>
              <a:rPr lang="en-US" dirty="0" smtClean="0"/>
              <a:t>7/7/17	Waimea Hawaii	2195 acres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9/22/17	</a:t>
            </a:r>
            <a:r>
              <a:rPr lang="en-US" dirty="0" err="1" smtClean="0">
                <a:solidFill>
                  <a:srgbClr val="C00000"/>
                </a:solidFill>
              </a:rPr>
              <a:t>Waikapua</a:t>
            </a:r>
            <a:r>
              <a:rPr lang="en-US" dirty="0" smtClean="0">
                <a:solidFill>
                  <a:srgbClr val="C00000"/>
                </a:solidFill>
              </a:rPr>
              <a:t> (</a:t>
            </a:r>
            <a:r>
              <a:rPr lang="en-US" dirty="0" err="1" smtClean="0">
                <a:solidFill>
                  <a:srgbClr val="C00000"/>
                </a:solidFill>
              </a:rPr>
              <a:t>Ka’u</a:t>
            </a:r>
            <a:r>
              <a:rPr lang="en-US" dirty="0" smtClean="0">
                <a:solidFill>
                  <a:srgbClr val="C00000"/>
                </a:solidFill>
              </a:rPr>
              <a:t>)	1466 acres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35448"/>
            <a:ext cx="2876550" cy="1969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81325" y="3034944"/>
            <a:ext cx="171450" cy="1904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85" y="2329564"/>
            <a:ext cx="7921565" cy="418533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872456"/>
              </p:ext>
            </p:extLst>
          </p:nvPr>
        </p:nvGraphicFramePr>
        <p:xfrm>
          <a:off x="657225" y="3849508"/>
          <a:ext cx="2966508" cy="1250950"/>
        </p:xfrm>
        <a:graphic>
          <a:graphicData uri="http://schemas.openxmlformats.org/drawingml/2006/table">
            <a:tbl>
              <a:tblPr/>
              <a:tblGrid>
                <a:gridCol w="1608160"/>
                <a:gridCol w="1358348"/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Land cover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Acres burned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Other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Forest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Shrubland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629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Grassland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470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WUI Fires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19750" y="365125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2/2/17	Naalehu			156 acres</a:t>
            </a:r>
          </a:p>
          <a:p>
            <a:r>
              <a:rPr lang="en-US" dirty="0" smtClean="0"/>
              <a:t>2/4/17	Sandys/</a:t>
            </a:r>
            <a:r>
              <a:rPr lang="en-US" dirty="0" err="1" smtClean="0"/>
              <a:t>Kokohead</a:t>
            </a:r>
            <a:r>
              <a:rPr lang="en-US" dirty="0" smtClean="0"/>
              <a:t>		38 acres</a:t>
            </a:r>
          </a:p>
          <a:p>
            <a:r>
              <a:rPr lang="en-US" dirty="0" smtClean="0"/>
              <a:t>5/17/17	Hawaii Kai (</a:t>
            </a:r>
            <a:r>
              <a:rPr lang="en-US" dirty="0" err="1" smtClean="0"/>
              <a:t>Kamilonui</a:t>
            </a:r>
            <a:r>
              <a:rPr lang="en-US" dirty="0" smtClean="0"/>
              <a:t>)	65 acres</a:t>
            </a:r>
          </a:p>
          <a:p>
            <a:r>
              <a:rPr lang="en-US" dirty="0" smtClean="0"/>
              <a:t>7/7/17	Kahului Fire		175 acres</a:t>
            </a:r>
          </a:p>
          <a:p>
            <a:r>
              <a:rPr lang="en-US" dirty="0" smtClean="0"/>
              <a:t>7/27/17	</a:t>
            </a:r>
            <a:r>
              <a:rPr lang="en-US" dirty="0" err="1" smtClean="0"/>
              <a:t>Kunia</a:t>
            </a:r>
            <a:r>
              <a:rPr lang="en-US" dirty="0" smtClean="0"/>
              <a:t> Fire		365 acres</a:t>
            </a:r>
          </a:p>
          <a:p>
            <a:r>
              <a:rPr lang="en-US" dirty="0" smtClean="0"/>
              <a:t>10/21/17	</a:t>
            </a:r>
            <a:r>
              <a:rPr lang="en-US" dirty="0" err="1" smtClean="0"/>
              <a:t>Pahala</a:t>
            </a:r>
            <a:r>
              <a:rPr lang="en-US" dirty="0" smtClean="0"/>
              <a:t> Fire		67 acres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35448"/>
            <a:ext cx="2876550" cy="1969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8475" y="3015894"/>
            <a:ext cx="171450" cy="1904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41" y="2424251"/>
            <a:ext cx="7814851" cy="412894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938942"/>
              </p:ext>
            </p:extLst>
          </p:nvPr>
        </p:nvGraphicFramePr>
        <p:xfrm>
          <a:off x="838200" y="3974603"/>
          <a:ext cx="2853267" cy="1000760"/>
        </p:xfrm>
        <a:graphic>
          <a:graphicData uri="http://schemas.openxmlformats.org/drawingml/2006/table">
            <a:tbl>
              <a:tblPr/>
              <a:tblGrid>
                <a:gridCol w="1546772"/>
                <a:gridCol w="1306495"/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Land cover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Acres burned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Shrubland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Forest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Grassland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369956"/>
            <a:ext cx="10515600" cy="1325563"/>
          </a:xfrm>
        </p:spPr>
        <p:txBody>
          <a:bodyPr/>
          <a:lstStyle/>
          <a:p>
            <a:r>
              <a:rPr lang="en-US" dirty="0" smtClean="0"/>
              <a:t>WUI Fires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19750" y="365125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2/2/17	Naalehu			156 acres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2/4/17	Sandys/</a:t>
            </a:r>
            <a:r>
              <a:rPr lang="en-US" dirty="0" err="1" smtClean="0">
                <a:solidFill>
                  <a:srgbClr val="C00000"/>
                </a:solidFill>
              </a:rPr>
              <a:t>Kokohead</a:t>
            </a:r>
            <a:r>
              <a:rPr lang="en-US" dirty="0" smtClean="0">
                <a:solidFill>
                  <a:srgbClr val="C00000"/>
                </a:solidFill>
              </a:rPr>
              <a:t>		38 acres</a:t>
            </a:r>
          </a:p>
          <a:p>
            <a:r>
              <a:rPr lang="en-US" dirty="0" smtClean="0"/>
              <a:t>5/17/17	Hawaii Kai (</a:t>
            </a:r>
            <a:r>
              <a:rPr lang="en-US" dirty="0" err="1" smtClean="0"/>
              <a:t>Kamilonui</a:t>
            </a:r>
            <a:r>
              <a:rPr lang="en-US" dirty="0" smtClean="0"/>
              <a:t>)	65 acres</a:t>
            </a:r>
          </a:p>
          <a:p>
            <a:r>
              <a:rPr lang="en-US" dirty="0" smtClean="0"/>
              <a:t>7/7/17	Kahului Fire		175 acres</a:t>
            </a:r>
          </a:p>
          <a:p>
            <a:r>
              <a:rPr lang="en-US" dirty="0" smtClean="0"/>
              <a:t>7/27/17	</a:t>
            </a:r>
            <a:r>
              <a:rPr lang="en-US" dirty="0" err="1" smtClean="0"/>
              <a:t>Kunia</a:t>
            </a:r>
            <a:r>
              <a:rPr lang="en-US" dirty="0" smtClean="0"/>
              <a:t> Fire		365 acres</a:t>
            </a:r>
          </a:p>
          <a:p>
            <a:r>
              <a:rPr lang="en-US" dirty="0" smtClean="0"/>
              <a:t>10/21/17	</a:t>
            </a:r>
            <a:r>
              <a:rPr lang="en-US" dirty="0" err="1" smtClean="0"/>
              <a:t>Pahala</a:t>
            </a:r>
            <a:r>
              <a:rPr lang="en-US" dirty="0" smtClean="0"/>
              <a:t> Fire		67 acres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35448"/>
            <a:ext cx="2876550" cy="1969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0" y="1948001"/>
            <a:ext cx="171450" cy="1904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78" y="2362200"/>
            <a:ext cx="5164787" cy="409575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371018"/>
              </p:ext>
            </p:extLst>
          </p:nvPr>
        </p:nvGraphicFramePr>
        <p:xfrm>
          <a:off x="657225" y="3783611"/>
          <a:ext cx="3240617" cy="1373082"/>
        </p:xfrm>
        <a:graphic>
          <a:graphicData uri="http://schemas.openxmlformats.org/drawingml/2006/table">
            <a:tbl>
              <a:tblPr/>
              <a:tblGrid>
                <a:gridCol w="1756756"/>
                <a:gridCol w="1483861"/>
              </a:tblGrid>
              <a:tr h="334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Land cover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Acres burned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Forest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Shrubland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Grassland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Other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72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24000" y="857251"/>
            <a:ext cx="9144000" cy="1122363"/>
          </a:xfrm>
          <a:prstGeom prst="rect">
            <a:avLst/>
          </a:prstGeom>
          <a:solidFill>
            <a:srgbClr val="008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pic>
        <p:nvPicPr>
          <p:cNvPr id="144387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26" y="3836989"/>
            <a:ext cx="828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314" y="2459038"/>
            <a:ext cx="2332037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9" name="TextBox 11"/>
          <p:cNvSpPr txBox="1">
            <a:spLocks noChangeArrowheads="1"/>
          </p:cNvSpPr>
          <p:nvPr/>
        </p:nvSpPr>
        <p:spPr bwMode="auto">
          <a:xfrm>
            <a:off x="3792539" y="1069975"/>
            <a:ext cx="46069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2700" b="1">
                <a:solidFill>
                  <a:schemeClr val="bg1"/>
                </a:solidFill>
              </a:rPr>
              <a:t>The Pacific Fire Exchange</a:t>
            </a:r>
          </a:p>
        </p:txBody>
      </p:sp>
      <p:pic>
        <p:nvPicPr>
          <p:cNvPr id="144390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775" y="3900488"/>
            <a:ext cx="2217738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175" y="5075239"/>
            <a:ext cx="334168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263" y="3194050"/>
            <a:ext cx="3675062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>
            <a:off x="4995863" y="3340359"/>
            <a:ext cx="1427163" cy="433130"/>
          </a:xfrm>
          <a:prstGeom prst="straightConnector1">
            <a:avLst/>
          </a:prstGeom>
          <a:ln w="76200">
            <a:solidFill>
              <a:srgbClr val="008D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111751" y="4251326"/>
            <a:ext cx="1311275" cy="34925"/>
          </a:xfrm>
          <a:prstGeom prst="straightConnector1">
            <a:avLst/>
          </a:prstGeom>
          <a:ln w="76200">
            <a:solidFill>
              <a:srgbClr val="008D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111751" y="4641850"/>
            <a:ext cx="1363663" cy="558800"/>
          </a:xfrm>
          <a:prstGeom prst="straightConnector1">
            <a:avLst/>
          </a:prstGeom>
          <a:ln w="76200">
            <a:solidFill>
              <a:srgbClr val="008D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396" name="Title 1"/>
          <p:cNvSpPr txBox="1">
            <a:spLocks/>
          </p:cNvSpPr>
          <p:nvPr/>
        </p:nvSpPr>
        <p:spPr bwMode="auto">
          <a:xfrm>
            <a:off x="1654176" y="1995488"/>
            <a:ext cx="25320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b="1">
                <a:ea typeface="ＭＳ Ｐゴシック" charset="-128"/>
                <a:cs typeface="Arial" charset="0"/>
              </a:rPr>
              <a:t>Founding Partners:</a:t>
            </a:r>
          </a:p>
        </p:txBody>
      </p:sp>
    </p:spTree>
    <p:extLst>
      <p:ext uri="{BB962C8B-B14F-4D97-AF65-F5344CB8AC3E}">
        <p14:creationId xmlns:p14="http://schemas.microsoft.com/office/powerpoint/2010/main" val="211735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WUI Fires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19750" y="365125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2/2/17	Naalehu			156 acres</a:t>
            </a:r>
          </a:p>
          <a:p>
            <a:r>
              <a:rPr lang="en-US" dirty="0" smtClean="0"/>
              <a:t>2/4/17	Sandys/</a:t>
            </a:r>
            <a:r>
              <a:rPr lang="en-US" dirty="0" err="1" smtClean="0"/>
              <a:t>Kokohead</a:t>
            </a:r>
            <a:r>
              <a:rPr lang="en-US" dirty="0" smtClean="0"/>
              <a:t>		38 acres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5/17/17	Hawaii Kai (</a:t>
            </a:r>
            <a:r>
              <a:rPr lang="en-US" dirty="0" err="1" smtClean="0">
                <a:solidFill>
                  <a:srgbClr val="C00000"/>
                </a:solidFill>
              </a:rPr>
              <a:t>Kamilonui</a:t>
            </a:r>
            <a:r>
              <a:rPr lang="en-US" dirty="0" smtClean="0">
                <a:solidFill>
                  <a:srgbClr val="C00000"/>
                </a:solidFill>
              </a:rPr>
              <a:t>)	65 acres</a:t>
            </a:r>
          </a:p>
          <a:p>
            <a:r>
              <a:rPr lang="en-US" dirty="0" smtClean="0"/>
              <a:t>7/7/17	Kahului Fire		175 acres</a:t>
            </a:r>
          </a:p>
          <a:p>
            <a:r>
              <a:rPr lang="en-US" dirty="0" smtClean="0"/>
              <a:t>7/27/17	</a:t>
            </a:r>
            <a:r>
              <a:rPr lang="en-US" dirty="0" err="1" smtClean="0"/>
              <a:t>Kunia</a:t>
            </a:r>
            <a:r>
              <a:rPr lang="en-US" dirty="0" smtClean="0"/>
              <a:t> Fire		365 acres</a:t>
            </a:r>
          </a:p>
          <a:p>
            <a:r>
              <a:rPr lang="en-US" dirty="0" smtClean="0"/>
              <a:t>10/21/17	</a:t>
            </a:r>
            <a:r>
              <a:rPr lang="en-US" dirty="0" err="1" smtClean="0"/>
              <a:t>Pahala</a:t>
            </a:r>
            <a:r>
              <a:rPr lang="en-US" dirty="0" smtClean="0"/>
              <a:t> Fire		67 acres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35448"/>
            <a:ext cx="2876550" cy="1969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47850" y="1948002"/>
            <a:ext cx="171450" cy="1904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20054"/>
            <a:ext cx="7867650" cy="415065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162313"/>
              </p:ext>
            </p:extLst>
          </p:nvPr>
        </p:nvGraphicFramePr>
        <p:xfrm>
          <a:off x="657225" y="3940188"/>
          <a:ext cx="2695575" cy="1110382"/>
        </p:xfrm>
        <a:graphic>
          <a:graphicData uri="http://schemas.openxmlformats.org/drawingml/2006/table">
            <a:tbl>
              <a:tblPr/>
              <a:tblGrid>
                <a:gridCol w="1461286"/>
                <a:gridCol w="1234289"/>
              </a:tblGrid>
              <a:tr h="359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Land cover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Acres burned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4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Forest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59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Shrubland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4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Grassland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2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WUI Fires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19750" y="365125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2/2/17	Naalehu			156 acres</a:t>
            </a:r>
          </a:p>
          <a:p>
            <a:r>
              <a:rPr lang="en-US" dirty="0" smtClean="0"/>
              <a:t>2/4/17	Sandys/</a:t>
            </a:r>
            <a:r>
              <a:rPr lang="en-US" dirty="0" err="1" smtClean="0"/>
              <a:t>Kokohead</a:t>
            </a:r>
            <a:r>
              <a:rPr lang="en-US" dirty="0" smtClean="0"/>
              <a:t>		38 acres</a:t>
            </a:r>
          </a:p>
          <a:p>
            <a:r>
              <a:rPr lang="en-US" dirty="0" smtClean="0"/>
              <a:t>5/17/17	Hawaii Kai (</a:t>
            </a:r>
            <a:r>
              <a:rPr lang="en-US" dirty="0" err="1" smtClean="0"/>
              <a:t>Kamilonui</a:t>
            </a:r>
            <a:r>
              <a:rPr lang="en-US" dirty="0" smtClean="0"/>
              <a:t>)	65 acres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7/7/17	Kahului Fire		175 acres</a:t>
            </a:r>
          </a:p>
          <a:p>
            <a:r>
              <a:rPr lang="en-US" dirty="0" smtClean="0"/>
              <a:t>7/27/17	</a:t>
            </a:r>
            <a:r>
              <a:rPr lang="en-US" dirty="0" err="1" smtClean="0"/>
              <a:t>Kunia</a:t>
            </a:r>
            <a:r>
              <a:rPr lang="en-US" dirty="0" smtClean="0"/>
              <a:t> Fire		365 acres</a:t>
            </a:r>
          </a:p>
          <a:p>
            <a:r>
              <a:rPr lang="en-US" dirty="0" smtClean="0"/>
              <a:t>10/21/17	</a:t>
            </a:r>
            <a:r>
              <a:rPr lang="en-US" dirty="0" err="1" smtClean="0"/>
              <a:t>Pahala</a:t>
            </a:r>
            <a:r>
              <a:rPr lang="en-US" dirty="0" smtClean="0"/>
              <a:t> Fire		67 acres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35448"/>
            <a:ext cx="2876550" cy="1969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05075" y="2171701"/>
            <a:ext cx="171450" cy="1904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5" y="2362200"/>
            <a:ext cx="7343775" cy="410331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031561"/>
              </p:ext>
            </p:extLst>
          </p:nvPr>
        </p:nvGraphicFramePr>
        <p:xfrm>
          <a:off x="657225" y="4157485"/>
          <a:ext cx="3055408" cy="888649"/>
        </p:xfrm>
        <a:graphic>
          <a:graphicData uri="http://schemas.openxmlformats.org/drawingml/2006/table">
            <a:tbl>
              <a:tblPr/>
              <a:tblGrid>
                <a:gridCol w="1656353"/>
                <a:gridCol w="1399055"/>
              </a:tblGrid>
              <a:tr h="348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Land cover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Acres burned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1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Grassland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9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Cultivated lands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12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WUI Fires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19750" y="365125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2/2/17	Naalehu			156 acres</a:t>
            </a:r>
          </a:p>
          <a:p>
            <a:r>
              <a:rPr lang="en-US" dirty="0" smtClean="0"/>
              <a:t>2/4/17	Sandys/</a:t>
            </a:r>
            <a:r>
              <a:rPr lang="en-US" dirty="0" err="1" smtClean="0"/>
              <a:t>Kokohead</a:t>
            </a:r>
            <a:r>
              <a:rPr lang="en-US" dirty="0" smtClean="0"/>
              <a:t>		38 acres</a:t>
            </a:r>
          </a:p>
          <a:p>
            <a:r>
              <a:rPr lang="en-US" dirty="0" smtClean="0"/>
              <a:t>5/17/17	Hawaii Kai (</a:t>
            </a:r>
            <a:r>
              <a:rPr lang="en-US" dirty="0" err="1" smtClean="0"/>
              <a:t>Kamilonui</a:t>
            </a:r>
            <a:r>
              <a:rPr lang="en-US" dirty="0" smtClean="0"/>
              <a:t>)	65 acres</a:t>
            </a:r>
          </a:p>
          <a:p>
            <a:r>
              <a:rPr lang="en-US" dirty="0" smtClean="0"/>
              <a:t>7/7/17	Kahului Fire		175 acres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7/27/17	</a:t>
            </a:r>
            <a:r>
              <a:rPr lang="en-US" dirty="0" err="1" smtClean="0">
                <a:solidFill>
                  <a:srgbClr val="C00000"/>
                </a:solidFill>
              </a:rPr>
              <a:t>Kunia</a:t>
            </a:r>
            <a:r>
              <a:rPr lang="en-US" dirty="0" smtClean="0">
                <a:solidFill>
                  <a:srgbClr val="C00000"/>
                </a:solidFill>
              </a:rPr>
              <a:t> Fire		365 acres</a:t>
            </a:r>
          </a:p>
          <a:p>
            <a:r>
              <a:rPr lang="en-US" dirty="0" smtClean="0"/>
              <a:t>10/21/17	</a:t>
            </a:r>
            <a:r>
              <a:rPr lang="en-US" dirty="0" err="1" smtClean="0"/>
              <a:t>Pahala</a:t>
            </a:r>
            <a:r>
              <a:rPr lang="en-US" dirty="0" smtClean="0"/>
              <a:t> Fire		67 acres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35448"/>
            <a:ext cx="2876550" cy="1969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43075" y="1904186"/>
            <a:ext cx="171450" cy="1904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55" y="2308184"/>
            <a:ext cx="7074645" cy="435694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810314"/>
              </p:ext>
            </p:extLst>
          </p:nvPr>
        </p:nvGraphicFramePr>
        <p:xfrm>
          <a:off x="657225" y="3745998"/>
          <a:ext cx="3152775" cy="1481317"/>
        </p:xfrm>
        <a:graphic>
          <a:graphicData uri="http://schemas.openxmlformats.org/drawingml/2006/table">
            <a:tbl>
              <a:tblPr/>
              <a:tblGrid>
                <a:gridCol w="1709137"/>
                <a:gridCol w="1443638"/>
              </a:tblGrid>
              <a:tr h="3967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Land cover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Acres burned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6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Forest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Other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Grassland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32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Shrubland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7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WUI Fires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19750" y="365125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2/2/17	Naalehu			156 acres</a:t>
            </a:r>
          </a:p>
          <a:p>
            <a:r>
              <a:rPr lang="en-US" dirty="0" smtClean="0"/>
              <a:t>2/4/17	Sandys/</a:t>
            </a:r>
            <a:r>
              <a:rPr lang="en-US" dirty="0" err="1" smtClean="0"/>
              <a:t>Kokohead</a:t>
            </a:r>
            <a:r>
              <a:rPr lang="en-US" dirty="0" smtClean="0"/>
              <a:t>		38 acres</a:t>
            </a:r>
          </a:p>
          <a:p>
            <a:r>
              <a:rPr lang="en-US" dirty="0" smtClean="0"/>
              <a:t>5/17/17	Hawaii Kai (</a:t>
            </a:r>
            <a:r>
              <a:rPr lang="en-US" dirty="0" err="1" smtClean="0"/>
              <a:t>Kamilonui</a:t>
            </a:r>
            <a:r>
              <a:rPr lang="en-US" dirty="0" smtClean="0"/>
              <a:t>)	65 acres</a:t>
            </a:r>
          </a:p>
          <a:p>
            <a:r>
              <a:rPr lang="en-US" dirty="0" smtClean="0"/>
              <a:t>7/7/17	Kahului Fire		175 acres</a:t>
            </a:r>
          </a:p>
          <a:p>
            <a:r>
              <a:rPr lang="en-US" dirty="0" smtClean="0"/>
              <a:t>7/27/17	</a:t>
            </a:r>
            <a:r>
              <a:rPr lang="en-US" dirty="0" err="1" smtClean="0"/>
              <a:t>Kunia</a:t>
            </a:r>
            <a:r>
              <a:rPr lang="en-US" dirty="0" smtClean="0"/>
              <a:t> Fire		365 acres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10/21/17	</a:t>
            </a:r>
            <a:r>
              <a:rPr lang="en-US" dirty="0" err="1" smtClean="0">
                <a:solidFill>
                  <a:srgbClr val="C00000"/>
                </a:solidFill>
              </a:rPr>
              <a:t>Pahala</a:t>
            </a:r>
            <a:r>
              <a:rPr lang="en-US" dirty="0" smtClean="0">
                <a:solidFill>
                  <a:srgbClr val="C00000"/>
                </a:solidFill>
              </a:rPr>
              <a:t> Fire		67 acres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35448"/>
            <a:ext cx="2876550" cy="1969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8475" y="3015894"/>
            <a:ext cx="171450" cy="1904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26" y="2290901"/>
            <a:ext cx="7077981" cy="43624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838950" y="4171950"/>
            <a:ext cx="1504950" cy="14097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570790"/>
              </p:ext>
            </p:extLst>
          </p:nvPr>
        </p:nvGraphicFramePr>
        <p:xfrm>
          <a:off x="657225" y="3827187"/>
          <a:ext cx="3022600" cy="1408823"/>
        </p:xfrm>
        <a:graphic>
          <a:graphicData uri="http://schemas.openxmlformats.org/drawingml/2006/table">
            <a:tbl>
              <a:tblPr/>
              <a:tblGrid>
                <a:gridCol w="1638568"/>
                <a:gridCol w="1384032"/>
              </a:tblGrid>
              <a:tr h="37175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Land cover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Acres burned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Shrubland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Grassland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Other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Forest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2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WUI, Ag &amp; Forest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19750" y="365125"/>
            <a:ext cx="5448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7/8/17	Waialua Mango Fire	377 acres</a:t>
            </a:r>
          </a:p>
          <a:p>
            <a:r>
              <a:rPr lang="en-US" dirty="0" smtClean="0"/>
              <a:t>9/26/17	</a:t>
            </a:r>
            <a:r>
              <a:rPr lang="en-US" dirty="0" err="1" smtClean="0"/>
              <a:t>Poipu</a:t>
            </a:r>
            <a:r>
              <a:rPr lang="en-US" dirty="0" smtClean="0"/>
              <a:t> Fire		200 acres</a:t>
            </a:r>
          </a:p>
          <a:p>
            <a:r>
              <a:rPr lang="en-US" dirty="0" smtClean="0"/>
              <a:t>10/9/17	</a:t>
            </a:r>
            <a:r>
              <a:rPr lang="en-US" dirty="0" err="1" smtClean="0"/>
              <a:t>Pulehu</a:t>
            </a:r>
            <a:r>
              <a:rPr lang="en-US" dirty="0" smtClean="0"/>
              <a:t> 1 (Central Maui)	107 acres</a:t>
            </a:r>
          </a:p>
          <a:p>
            <a:r>
              <a:rPr lang="en-US" dirty="0" smtClean="0"/>
              <a:t>10/9/17	</a:t>
            </a:r>
            <a:r>
              <a:rPr lang="en-US" dirty="0" err="1" smtClean="0"/>
              <a:t>Pulehu</a:t>
            </a:r>
            <a:r>
              <a:rPr lang="en-US" dirty="0" smtClean="0"/>
              <a:t> 2 (Central Maui) 	160 acres</a:t>
            </a:r>
          </a:p>
          <a:p>
            <a:r>
              <a:rPr lang="en-US" dirty="0" smtClean="0"/>
              <a:t>10/9/17	</a:t>
            </a:r>
            <a:r>
              <a:rPr lang="en-US" dirty="0" err="1" smtClean="0"/>
              <a:t>Pulehu</a:t>
            </a:r>
            <a:r>
              <a:rPr lang="en-US" dirty="0" smtClean="0"/>
              <a:t> 3 (Central Maui) 	170 acres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35448"/>
            <a:ext cx="2876550" cy="1969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66875" y="1835944"/>
            <a:ext cx="171450" cy="1904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28" y="2171700"/>
            <a:ext cx="7234144" cy="40767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497857"/>
              </p:ext>
            </p:extLst>
          </p:nvPr>
        </p:nvGraphicFramePr>
        <p:xfrm>
          <a:off x="657225" y="3865806"/>
          <a:ext cx="3061758" cy="1502061"/>
        </p:xfrm>
        <a:graphic>
          <a:graphicData uri="http://schemas.openxmlformats.org/drawingml/2006/table">
            <a:tbl>
              <a:tblPr/>
              <a:tblGrid>
                <a:gridCol w="1659796"/>
                <a:gridCol w="1401962"/>
              </a:tblGrid>
              <a:tr h="454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Land cover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Acres burned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32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Other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32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Grassland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32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Forest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Shrubland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7518400" y="3680883"/>
            <a:ext cx="2279650" cy="21441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WUI, Ag &amp; Forest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19750" y="365125"/>
            <a:ext cx="5448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7/8/17	Waialua Mango Fire	377 acres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9/26/17	</a:t>
            </a:r>
            <a:r>
              <a:rPr lang="en-US" dirty="0" err="1" smtClean="0">
                <a:solidFill>
                  <a:srgbClr val="C00000"/>
                </a:solidFill>
              </a:rPr>
              <a:t>Poipu</a:t>
            </a:r>
            <a:r>
              <a:rPr lang="en-US" dirty="0" smtClean="0">
                <a:solidFill>
                  <a:srgbClr val="C00000"/>
                </a:solidFill>
              </a:rPr>
              <a:t> Fire		200 acres</a:t>
            </a:r>
          </a:p>
          <a:p>
            <a:r>
              <a:rPr lang="en-US" dirty="0" smtClean="0"/>
              <a:t>10/9/17	</a:t>
            </a:r>
            <a:r>
              <a:rPr lang="en-US" dirty="0" err="1" smtClean="0"/>
              <a:t>Pulehu</a:t>
            </a:r>
            <a:r>
              <a:rPr lang="en-US" dirty="0" smtClean="0"/>
              <a:t> 1 (Central Maui)	107 acres</a:t>
            </a:r>
          </a:p>
          <a:p>
            <a:r>
              <a:rPr lang="en-US" dirty="0" smtClean="0"/>
              <a:t>10/9/17	</a:t>
            </a:r>
            <a:r>
              <a:rPr lang="en-US" dirty="0" err="1" smtClean="0"/>
              <a:t>Pulehu</a:t>
            </a:r>
            <a:r>
              <a:rPr lang="en-US" dirty="0" smtClean="0"/>
              <a:t> 2 (Central Maui) 	160 acres</a:t>
            </a:r>
          </a:p>
          <a:p>
            <a:r>
              <a:rPr lang="en-US" dirty="0" smtClean="0"/>
              <a:t>10/9/17	</a:t>
            </a:r>
            <a:r>
              <a:rPr lang="en-US" dirty="0" err="1" smtClean="0"/>
              <a:t>Pulehu</a:t>
            </a:r>
            <a:r>
              <a:rPr lang="en-US" dirty="0" smtClean="0"/>
              <a:t> 3 (Central Maui) 	170 acres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35448"/>
            <a:ext cx="2876550" cy="1969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6325" y="1651954"/>
            <a:ext cx="171450" cy="1904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988" y="2420054"/>
            <a:ext cx="7762362" cy="409544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521447"/>
              </p:ext>
            </p:extLst>
          </p:nvPr>
        </p:nvGraphicFramePr>
        <p:xfrm>
          <a:off x="657225" y="3916607"/>
          <a:ext cx="2876550" cy="1371727"/>
        </p:xfrm>
        <a:graphic>
          <a:graphicData uri="http://schemas.openxmlformats.org/drawingml/2006/table">
            <a:tbl>
              <a:tblPr/>
              <a:tblGrid>
                <a:gridCol w="1559393"/>
                <a:gridCol w="1317157"/>
              </a:tblGrid>
              <a:tr h="370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Land cover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Acres burned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Forest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Shrubland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Cultivated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Lands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Grassland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9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WUI, Ag &amp; Forest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19750" y="365125"/>
            <a:ext cx="5448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7/8/17	Waialua Mango Fire	377 acres</a:t>
            </a:r>
          </a:p>
          <a:p>
            <a:r>
              <a:rPr lang="en-US" dirty="0" smtClean="0"/>
              <a:t>9/26/17	</a:t>
            </a:r>
            <a:r>
              <a:rPr lang="en-US" dirty="0" err="1" smtClean="0"/>
              <a:t>Poipu</a:t>
            </a:r>
            <a:r>
              <a:rPr lang="en-US" dirty="0" smtClean="0"/>
              <a:t> Fire		200 acres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10/9/17	</a:t>
            </a:r>
            <a:r>
              <a:rPr lang="en-US" dirty="0" err="1" smtClean="0">
                <a:solidFill>
                  <a:srgbClr val="C00000"/>
                </a:solidFill>
              </a:rPr>
              <a:t>Pulehu</a:t>
            </a:r>
            <a:r>
              <a:rPr lang="en-US" dirty="0" smtClean="0">
                <a:solidFill>
                  <a:srgbClr val="C00000"/>
                </a:solidFill>
              </a:rPr>
              <a:t> 1 (Central Maui)	107 acres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10/9/17	</a:t>
            </a:r>
            <a:r>
              <a:rPr lang="en-US" dirty="0" err="1" smtClean="0">
                <a:solidFill>
                  <a:srgbClr val="C00000"/>
                </a:solidFill>
              </a:rPr>
              <a:t>Pulehu</a:t>
            </a:r>
            <a:r>
              <a:rPr lang="en-US" dirty="0" smtClean="0">
                <a:solidFill>
                  <a:srgbClr val="C00000"/>
                </a:solidFill>
              </a:rPr>
              <a:t> 2 (Central Maui) 	160 acres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10/9/17	</a:t>
            </a:r>
            <a:r>
              <a:rPr lang="en-US" dirty="0" err="1" smtClean="0">
                <a:solidFill>
                  <a:srgbClr val="C00000"/>
                </a:solidFill>
              </a:rPr>
              <a:t>Pulehu</a:t>
            </a:r>
            <a:r>
              <a:rPr lang="en-US" dirty="0" smtClean="0">
                <a:solidFill>
                  <a:srgbClr val="C00000"/>
                </a:solidFill>
              </a:rPr>
              <a:t> 3 (Central Maui) 	170 acres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35448"/>
            <a:ext cx="2876550" cy="1969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66875" y="1835944"/>
            <a:ext cx="171450" cy="1904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51" y="2190750"/>
            <a:ext cx="7699163" cy="447146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5300"/>
              </p:ext>
            </p:extLst>
          </p:nvPr>
        </p:nvGraphicFramePr>
        <p:xfrm>
          <a:off x="652863" y="3808841"/>
          <a:ext cx="3187700" cy="1332283"/>
        </p:xfrm>
        <a:graphic>
          <a:graphicData uri="http://schemas.openxmlformats.org/drawingml/2006/table">
            <a:tbl>
              <a:tblPr/>
              <a:tblGrid>
                <a:gridCol w="1728070"/>
                <a:gridCol w="1459630"/>
              </a:tblGrid>
              <a:tr h="5020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Land cover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Acres burned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Grassland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Alien Forest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Cultivated Lands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454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88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332196"/>
              </p:ext>
            </p:extLst>
          </p:nvPr>
        </p:nvGraphicFramePr>
        <p:xfrm>
          <a:off x="920361" y="2274941"/>
          <a:ext cx="10287000" cy="429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41642" y="513906"/>
            <a:ext cx="86998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 smtClean="0"/>
              <a:t>Discussion</a:t>
            </a:r>
            <a:endParaRPr lang="en-US" sz="3600" dirty="0" smtClean="0">
              <a:ea typeface="ＭＳ Ｐゴシック" charset="-128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x-none" sz="2400" dirty="0" smtClean="0">
                <a:ea typeface="ＭＳ Ｐゴシック" charset="-128"/>
                <a:cs typeface="Arial" charset="0"/>
              </a:rPr>
              <a:t>	- </a:t>
            </a:r>
            <a:r>
              <a:rPr lang="en-US" altLang="x-none" sz="2400" dirty="0">
                <a:ea typeface="ＭＳ Ｐゴシック" charset="-128"/>
                <a:cs typeface="Arial" charset="0"/>
              </a:rPr>
              <a:t>Lessons learned from response</a:t>
            </a:r>
          </a:p>
          <a:p>
            <a:pPr>
              <a:spcBef>
                <a:spcPct val="0"/>
              </a:spcBef>
            </a:pPr>
            <a:r>
              <a:rPr lang="en-US" altLang="x-none" sz="2400" dirty="0">
                <a:ea typeface="ＭＳ Ｐゴシック" charset="-128"/>
                <a:cs typeface="Arial" charset="0"/>
              </a:rPr>
              <a:t>	</a:t>
            </a:r>
            <a:r>
              <a:rPr lang="en-US" altLang="x-none" sz="2400" dirty="0" smtClean="0">
                <a:ea typeface="ＭＳ Ｐゴシック" charset="-128"/>
                <a:cs typeface="Arial" charset="0"/>
              </a:rPr>
              <a:t>- </a:t>
            </a:r>
            <a:r>
              <a:rPr lang="en-US" altLang="x-none" sz="2400" dirty="0">
                <a:ea typeface="ＭＳ Ｐゴシック" charset="-128"/>
                <a:cs typeface="Arial" charset="0"/>
              </a:rPr>
              <a:t>Resource vulnerability concerns</a:t>
            </a:r>
          </a:p>
          <a:p>
            <a:pPr>
              <a:spcBef>
                <a:spcPct val="0"/>
              </a:spcBef>
            </a:pPr>
            <a:r>
              <a:rPr lang="en-US" altLang="x-none" sz="2400" dirty="0">
                <a:ea typeface="ＭＳ Ｐゴシック" charset="-128"/>
                <a:cs typeface="Arial" charset="0"/>
              </a:rPr>
              <a:t>	</a:t>
            </a:r>
            <a:r>
              <a:rPr lang="en-US" altLang="x-none" sz="2400" dirty="0" smtClean="0">
                <a:ea typeface="ＭＳ Ｐゴシック" charset="-128"/>
                <a:cs typeface="Arial" charset="0"/>
              </a:rPr>
              <a:t>- Other concerns or questions?</a:t>
            </a:r>
            <a:endParaRPr lang="en-US" altLang="x-none" sz="2400" dirty="0">
              <a:ea typeface="ＭＳ Ｐゴシック" charset="-128"/>
              <a:cs typeface="Arial" charset="0"/>
            </a:endParaRPr>
          </a:p>
          <a:p>
            <a:endParaRPr lang="en-US" sz="32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619067" y="2606875"/>
            <a:ext cx="16933" cy="228685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487833" y="2237543"/>
            <a:ext cx="350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Haena</a:t>
            </a:r>
            <a:r>
              <a:rPr lang="en-US" dirty="0" smtClean="0"/>
              <a:t> Fire, Kauai – 50 acres(?)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8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events</a:t>
            </a:r>
            <a:r>
              <a:rPr lang="en-US" dirty="0"/>
              <a:t> </a:t>
            </a:r>
            <a:r>
              <a:rPr lang="en-US" dirty="0" smtClean="0"/>
              <a:t>&amp; related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2017 Hawaii Wildfire Summit – May 2-4 at Mauna </a:t>
            </a:r>
            <a:r>
              <a:rPr lang="en-US" sz="2400" dirty="0" err="1" smtClean="0"/>
              <a:t>Lani</a:t>
            </a:r>
            <a:r>
              <a:rPr lang="en-US" sz="2400" dirty="0" smtClean="0"/>
              <a:t> Resort</a:t>
            </a:r>
          </a:p>
          <a:p>
            <a:pPr lvl="1"/>
            <a:r>
              <a:rPr lang="en-US" sz="2000" dirty="0" smtClean="0">
                <a:hlinkClick r:id="rId2"/>
              </a:rPr>
              <a:t>www.hawaiiwildfire.org</a:t>
            </a:r>
            <a:r>
              <a:rPr lang="en-US" sz="2000" dirty="0" smtClean="0"/>
              <a:t> for details</a:t>
            </a:r>
          </a:p>
          <a:p>
            <a:r>
              <a:rPr lang="en-US" sz="2400" dirty="0" smtClean="0"/>
              <a:t>PFX Research &amp; Publications section (</a:t>
            </a:r>
            <a:r>
              <a:rPr lang="en-US" sz="2400" dirty="0" err="1" smtClean="0"/>
              <a:t>www.PacificFireExchange.org</a:t>
            </a:r>
            <a:r>
              <a:rPr lang="en-US" sz="2400" dirty="0" smtClean="0"/>
              <a:t>):</a:t>
            </a:r>
          </a:p>
          <a:p>
            <a:pPr lvl="1"/>
            <a:r>
              <a:rPr lang="en-US" sz="2000" dirty="0" smtClean="0"/>
              <a:t>Webinar: Fire Weather for Pacific Islands by Derek </a:t>
            </a:r>
            <a:r>
              <a:rPr lang="en-US" sz="2000" dirty="0" err="1" smtClean="0"/>
              <a:t>Wroe</a:t>
            </a:r>
            <a:r>
              <a:rPr lang="en-US" sz="2000" dirty="0" smtClean="0"/>
              <a:t>, Nat Weather Service</a:t>
            </a:r>
          </a:p>
          <a:p>
            <a:pPr lvl="1"/>
            <a:r>
              <a:rPr lang="en-US" sz="2000" dirty="0" smtClean="0"/>
              <a:t>Webinar: Land Cover Maps for Fire &amp; Land </a:t>
            </a:r>
            <a:r>
              <a:rPr lang="en-US" sz="2000" dirty="0" err="1" smtClean="0"/>
              <a:t>Mgmt</a:t>
            </a:r>
            <a:r>
              <a:rPr lang="en-US" sz="2000" dirty="0" smtClean="0"/>
              <a:t> by Matt Lucas, UH-Manoa</a:t>
            </a:r>
          </a:p>
          <a:p>
            <a:pPr lvl="1"/>
            <a:r>
              <a:rPr lang="en-US" sz="2000" dirty="0" smtClean="0"/>
              <a:t>Fuels and Wildfire Behavior Training Module</a:t>
            </a:r>
          </a:p>
          <a:p>
            <a:pPr lvl="1"/>
            <a:r>
              <a:rPr lang="en-US" sz="2000" dirty="0" smtClean="0"/>
              <a:t>Pre-Fire Planning Guide for Hawaii and Pacific Islands</a:t>
            </a:r>
          </a:p>
          <a:p>
            <a:endParaRPr lang="en-US" dirty="0"/>
          </a:p>
          <a:p>
            <a:r>
              <a:rPr lang="en-US" dirty="0" smtClean="0"/>
              <a:t>Don’t forget – please fill out the survey!</a:t>
            </a:r>
          </a:p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24000" y="857251"/>
            <a:ext cx="9144000" cy="1122363"/>
          </a:xfrm>
          <a:prstGeom prst="rect">
            <a:avLst/>
          </a:prstGeom>
          <a:solidFill>
            <a:srgbClr val="008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145411" name="TextBox 11"/>
          <p:cNvSpPr txBox="1">
            <a:spLocks noChangeArrowheads="1"/>
          </p:cNvSpPr>
          <p:nvPr/>
        </p:nvSpPr>
        <p:spPr bwMode="auto">
          <a:xfrm>
            <a:off x="3792539" y="1069975"/>
            <a:ext cx="46069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2700" b="1">
                <a:solidFill>
                  <a:schemeClr val="bg1"/>
                </a:solidFill>
              </a:rPr>
              <a:t>The Pacific Fire Exchange</a:t>
            </a:r>
          </a:p>
        </p:txBody>
      </p:sp>
      <p:pic>
        <p:nvPicPr>
          <p:cNvPr id="14541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0364" y="2097088"/>
            <a:ext cx="117792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Title 1"/>
          <p:cNvSpPr txBox="1">
            <a:spLocks/>
          </p:cNvSpPr>
          <p:nvPr/>
        </p:nvSpPr>
        <p:spPr bwMode="auto">
          <a:xfrm>
            <a:off x="2906713" y="3548063"/>
            <a:ext cx="2532062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b="1" dirty="0">
                <a:ea typeface="ＭＳ Ｐゴシック" charset="-128"/>
                <a:cs typeface="Arial" charset="0"/>
              </a:rPr>
              <a:t>Products &amp; Activities: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463" y="2886075"/>
            <a:ext cx="1897062" cy="294163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45415" name="TextBox 14"/>
          <p:cNvSpPr txBox="1">
            <a:spLocks noChangeArrowheads="1"/>
          </p:cNvSpPr>
          <p:nvPr/>
        </p:nvSpPr>
        <p:spPr bwMode="auto">
          <a:xfrm>
            <a:off x="2978150" y="3856039"/>
            <a:ext cx="25860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7175" indent="-257175"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 sz="1500"/>
              <a:t>Webinars</a:t>
            </a:r>
          </a:p>
          <a:p>
            <a:pPr>
              <a:buFont typeface="Arial" charset="0"/>
              <a:buChar char="•"/>
            </a:pPr>
            <a:r>
              <a:rPr lang="en-US" altLang="x-none" sz="1500"/>
              <a:t>Field Trips</a:t>
            </a:r>
          </a:p>
          <a:p>
            <a:pPr>
              <a:buFont typeface="Arial" charset="0"/>
              <a:buChar char="•"/>
            </a:pPr>
            <a:r>
              <a:rPr lang="en-US" altLang="x-none" sz="1500"/>
              <a:t>Workshops</a:t>
            </a:r>
          </a:p>
          <a:p>
            <a:pPr>
              <a:buFont typeface="Arial" charset="0"/>
              <a:buChar char="•"/>
            </a:pPr>
            <a:r>
              <a:rPr lang="en-US" altLang="x-none" sz="1500"/>
              <a:t>Fact Sheets</a:t>
            </a:r>
          </a:p>
          <a:p>
            <a:pPr>
              <a:buFont typeface="Arial" charset="0"/>
              <a:buChar char="•"/>
            </a:pPr>
            <a:r>
              <a:rPr lang="en-US" altLang="x-none" sz="1500"/>
              <a:t>Research Briefs</a:t>
            </a:r>
          </a:p>
          <a:p>
            <a:pPr>
              <a:buFont typeface="Arial" charset="0"/>
              <a:buChar char="•"/>
            </a:pPr>
            <a:r>
              <a:rPr lang="en-US" altLang="x-none" sz="1500"/>
              <a:t>Newsletter &amp; Website</a:t>
            </a:r>
          </a:p>
          <a:p>
            <a:pPr>
              <a:buFont typeface="Arial" charset="0"/>
              <a:buChar char="•"/>
            </a:pPr>
            <a:endParaRPr lang="en-US" altLang="x-none" sz="1500"/>
          </a:p>
          <a:p>
            <a:pPr>
              <a:buFont typeface="Arial" charset="0"/>
              <a:buChar char="•"/>
            </a:pPr>
            <a:endParaRPr lang="en-US" altLang="x-none" sz="1500"/>
          </a:p>
        </p:txBody>
      </p:sp>
      <p:sp>
        <p:nvSpPr>
          <p:cNvPr id="145416" name="Title 1"/>
          <p:cNvSpPr txBox="1">
            <a:spLocks/>
          </p:cNvSpPr>
          <p:nvPr/>
        </p:nvSpPr>
        <p:spPr bwMode="auto">
          <a:xfrm>
            <a:off x="2906713" y="2081214"/>
            <a:ext cx="74485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b="1">
                <a:ea typeface="ＭＳ Ｐゴシック" charset="-128"/>
                <a:cs typeface="Arial" charset="0"/>
              </a:rPr>
              <a:t>Goal: </a:t>
            </a:r>
            <a:r>
              <a:rPr lang="en-US" altLang="x-none" sz="1800" b="1">
                <a:latin typeface="Calibri" charset="0"/>
                <a:ea typeface="ＭＳ Ｐゴシック" charset="-128"/>
                <a:cs typeface="Arial" charset="0"/>
              </a:rPr>
              <a:t>Reduce wildfire threats to ecosystems and communities in the Pacific</a:t>
            </a:r>
            <a:endParaRPr lang="en-US" altLang="x-none" sz="1800" b="1">
              <a:ea typeface="ＭＳ Ｐゴシック" charset="-128"/>
              <a:cs typeface="Arial" charset="0"/>
            </a:endParaRPr>
          </a:p>
        </p:txBody>
      </p:sp>
      <p:sp>
        <p:nvSpPr>
          <p:cNvPr id="145417" name="TextBox 16"/>
          <p:cNvSpPr txBox="1">
            <a:spLocks noChangeArrowheads="1"/>
          </p:cNvSpPr>
          <p:nvPr/>
        </p:nvSpPr>
        <p:spPr bwMode="auto">
          <a:xfrm>
            <a:off x="4248151" y="5295900"/>
            <a:ext cx="34639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1500" b="1"/>
              <a:t>www.PacificFireExchange.org</a:t>
            </a:r>
          </a:p>
          <a:p>
            <a:pPr algn="ctr"/>
            <a:r>
              <a:rPr lang="en-US" altLang="x-none" sz="1500" b="1"/>
              <a:t>@PacificFireSci</a:t>
            </a:r>
          </a:p>
        </p:txBody>
      </p:sp>
      <p:sp>
        <p:nvSpPr>
          <p:cNvPr id="145418" name="TextBox 18"/>
          <p:cNvSpPr txBox="1">
            <a:spLocks noChangeArrowheads="1"/>
          </p:cNvSpPr>
          <p:nvPr/>
        </p:nvSpPr>
        <p:spPr bwMode="auto">
          <a:xfrm>
            <a:off x="2978150" y="2540001"/>
            <a:ext cx="34163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7175" indent="-257175"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 sz="15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Facilitate knowledge exchange</a:t>
            </a:r>
          </a:p>
          <a:p>
            <a:pPr>
              <a:buFont typeface="Arial" charset="0"/>
              <a:buChar char="•"/>
            </a:pPr>
            <a:r>
              <a:rPr lang="en-US" altLang="x-none" sz="15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Enable collaborative relationships</a:t>
            </a:r>
          </a:p>
          <a:p>
            <a:pPr>
              <a:buFont typeface="Arial" charset="0"/>
              <a:buChar char="•"/>
            </a:pPr>
            <a:r>
              <a:rPr lang="en-US" altLang="x-none" sz="15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Leverage best available research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18550" y="2636838"/>
            <a:ext cx="1258888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/>
              <a:t>Visit us online!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2165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24000" y="857251"/>
            <a:ext cx="9144000" cy="1122363"/>
          </a:xfrm>
          <a:prstGeom prst="rect">
            <a:avLst/>
          </a:prstGeom>
          <a:solidFill>
            <a:srgbClr val="008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146435" name="TextBox 11"/>
          <p:cNvSpPr txBox="1">
            <a:spLocks noChangeArrowheads="1"/>
          </p:cNvSpPr>
          <p:nvPr/>
        </p:nvSpPr>
        <p:spPr bwMode="auto">
          <a:xfrm>
            <a:off x="3827464" y="1069975"/>
            <a:ext cx="45370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2700" b="1">
                <a:solidFill>
                  <a:schemeClr val="bg1"/>
                </a:solidFill>
              </a:rPr>
              <a:t>Help us better serve you!</a:t>
            </a:r>
          </a:p>
        </p:txBody>
      </p:sp>
      <p:pic>
        <p:nvPicPr>
          <p:cNvPr id="146436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3014" y="3201989"/>
            <a:ext cx="209073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7" name="Title 1"/>
          <p:cNvSpPr txBox="1">
            <a:spLocks/>
          </p:cNvSpPr>
          <p:nvPr/>
        </p:nvSpPr>
        <p:spPr bwMode="auto">
          <a:xfrm>
            <a:off x="1714500" y="2357439"/>
            <a:ext cx="87630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2400" b="1">
                <a:ea typeface="ＭＳ Ｐゴシック" charset="-128"/>
                <a:cs typeface="Arial" charset="0"/>
              </a:rPr>
              <a:t>Complete the feedback survey at the end of the webinar</a:t>
            </a:r>
          </a:p>
        </p:txBody>
      </p:sp>
      <p:sp>
        <p:nvSpPr>
          <p:cNvPr id="146438" name="Title 1"/>
          <p:cNvSpPr txBox="1">
            <a:spLocks/>
          </p:cNvSpPr>
          <p:nvPr/>
        </p:nvSpPr>
        <p:spPr bwMode="auto">
          <a:xfrm>
            <a:off x="2371725" y="4684714"/>
            <a:ext cx="74485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2400" b="1">
                <a:ea typeface="ＭＳ Ｐゴシック" charset="-128"/>
                <a:cs typeface="Arial" charset="0"/>
              </a:rPr>
              <a:t>Mahalo!</a:t>
            </a:r>
          </a:p>
        </p:txBody>
      </p:sp>
    </p:spTree>
    <p:extLst>
      <p:ext uri="{BB962C8B-B14F-4D97-AF65-F5344CB8AC3E}">
        <p14:creationId xmlns:p14="http://schemas.microsoft.com/office/powerpoint/2010/main" val="214034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24000" y="857251"/>
            <a:ext cx="9144000" cy="1447799"/>
          </a:xfrm>
          <a:prstGeom prst="rect">
            <a:avLst/>
          </a:prstGeom>
          <a:solidFill>
            <a:srgbClr val="008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146435" name="TextBox 11"/>
          <p:cNvSpPr txBox="1">
            <a:spLocks noChangeArrowheads="1"/>
          </p:cNvSpPr>
          <p:nvPr/>
        </p:nvSpPr>
        <p:spPr bwMode="auto">
          <a:xfrm>
            <a:off x="4686802" y="1100252"/>
            <a:ext cx="47619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r>
              <a:rPr lang="en-US" altLang="x-none" sz="2700" b="1" dirty="0" smtClean="0">
                <a:solidFill>
                  <a:schemeClr val="bg1"/>
                </a:solidFill>
              </a:rPr>
              <a:t>2017 Annual Review of Wildfires in Hawaii</a:t>
            </a:r>
            <a:endParaRPr lang="en-US" altLang="x-none" sz="2700" b="1" dirty="0">
              <a:solidFill>
                <a:schemeClr val="bg1"/>
              </a:solidFill>
            </a:endParaRPr>
          </a:p>
        </p:txBody>
      </p:sp>
      <p:pic>
        <p:nvPicPr>
          <p:cNvPr id="146436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004167"/>
            <a:ext cx="209073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7" name="Title 1"/>
          <p:cNvSpPr txBox="1">
            <a:spLocks/>
          </p:cNvSpPr>
          <p:nvPr/>
        </p:nvSpPr>
        <p:spPr bwMode="auto">
          <a:xfrm>
            <a:off x="685800" y="2451966"/>
            <a:ext cx="8763000" cy="389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400" dirty="0" smtClean="0">
                <a:ea typeface="ＭＳ Ｐゴシック" charset="-128"/>
                <a:cs typeface="Arial" charset="0"/>
              </a:rPr>
              <a:t>Objectives:</a:t>
            </a:r>
            <a:endParaRPr lang="en-US" altLang="x-none" sz="2400" dirty="0">
              <a:ea typeface="ＭＳ Ｐゴシック" charset="-128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400" dirty="0">
                <a:ea typeface="ＭＳ Ｐゴシック" charset="-128"/>
                <a:cs typeface="Arial" charset="0"/>
              </a:rPr>
              <a:t>	</a:t>
            </a:r>
            <a:r>
              <a:rPr lang="en-US" altLang="x-none" sz="2400" dirty="0" smtClean="0">
                <a:ea typeface="ＭＳ Ｐゴシック" charset="-128"/>
                <a:cs typeface="Arial" charset="0"/>
              </a:rPr>
              <a:t>Review significant wildfire events of 2017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400" dirty="0">
                <a:ea typeface="ＭＳ Ｐゴシック" charset="-128"/>
                <a:cs typeface="Arial" charset="0"/>
              </a:rPr>
              <a:t>	</a:t>
            </a:r>
            <a:r>
              <a:rPr lang="en-US" altLang="x-none" sz="2400" dirty="0" smtClean="0">
                <a:ea typeface="ＭＳ Ｐゴシック" charset="-128"/>
                <a:cs typeface="Arial" charset="0"/>
              </a:rPr>
              <a:t>	</a:t>
            </a:r>
            <a:r>
              <a:rPr lang="en-US" altLang="x-none" sz="2000" dirty="0" smtClean="0">
                <a:ea typeface="ＭＳ Ｐゴシック" charset="-128"/>
                <a:cs typeface="Arial" charset="0"/>
              </a:rPr>
              <a:t>- Climate/weather factors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000" dirty="0">
                <a:ea typeface="ＭＳ Ｐゴシック" charset="-128"/>
                <a:cs typeface="Arial" charset="0"/>
              </a:rPr>
              <a:t>	</a:t>
            </a:r>
            <a:r>
              <a:rPr lang="en-US" altLang="x-none" sz="2000" dirty="0" smtClean="0">
                <a:ea typeface="ＭＳ Ｐゴシック" charset="-128"/>
                <a:cs typeface="Arial" charset="0"/>
              </a:rPr>
              <a:t>	- Fuel types and vegetation burned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400" dirty="0">
                <a:ea typeface="ＭＳ Ｐゴシック" charset="-128"/>
                <a:cs typeface="Arial" charset="0"/>
              </a:rPr>
              <a:t>	</a:t>
            </a:r>
            <a:endParaRPr lang="en-US" altLang="x-none" sz="2400" dirty="0" smtClean="0">
              <a:ea typeface="ＭＳ Ｐゴシック" charset="-128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400" dirty="0">
                <a:ea typeface="ＭＳ Ｐゴシック" charset="-128"/>
                <a:cs typeface="Arial" charset="0"/>
              </a:rPr>
              <a:t>	</a:t>
            </a:r>
            <a:r>
              <a:rPr lang="en-US" altLang="x-none" sz="2400" dirty="0" smtClean="0">
                <a:ea typeface="ＭＳ Ｐゴシック" charset="-128"/>
                <a:cs typeface="Arial" charset="0"/>
              </a:rPr>
              <a:t>Get feedback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400" dirty="0">
                <a:ea typeface="ＭＳ Ｐゴシック" charset="-128"/>
                <a:cs typeface="Arial" charset="0"/>
              </a:rPr>
              <a:t>	</a:t>
            </a:r>
            <a:r>
              <a:rPr lang="en-US" altLang="x-none" sz="2400" dirty="0" smtClean="0">
                <a:ea typeface="ＭＳ Ｐゴシック" charset="-128"/>
                <a:cs typeface="Arial" charset="0"/>
              </a:rPr>
              <a:t>	</a:t>
            </a:r>
            <a:r>
              <a:rPr lang="en-US" altLang="x-none" sz="2000" dirty="0" smtClean="0">
                <a:ea typeface="ＭＳ Ｐゴシック" charset="-128"/>
                <a:cs typeface="Arial" charset="0"/>
              </a:rPr>
              <a:t>- Lessons learned from response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000" dirty="0">
                <a:ea typeface="ＭＳ Ｐゴシック" charset="-128"/>
                <a:cs typeface="Arial" charset="0"/>
              </a:rPr>
              <a:t>	</a:t>
            </a:r>
            <a:r>
              <a:rPr lang="en-US" altLang="x-none" sz="2000" dirty="0" smtClean="0">
                <a:ea typeface="ＭＳ Ｐゴシック" charset="-128"/>
                <a:cs typeface="Arial" charset="0"/>
              </a:rPr>
              <a:t>	- Resource vulnerability concerns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000" dirty="0">
                <a:ea typeface="ＭＳ Ｐゴシック" charset="-128"/>
                <a:cs typeface="Arial" charset="0"/>
              </a:rPr>
              <a:t>	</a:t>
            </a:r>
            <a:r>
              <a:rPr lang="en-US" altLang="x-none" sz="2000" dirty="0" smtClean="0">
                <a:ea typeface="ＭＳ Ｐゴシック" charset="-128"/>
                <a:cs typeface="Arial" charset="0"/>
              </a:rPr>
              <a:t>	- Others?</a:t>
            </a:r>
          </a:p>
        </p:txBody>
      </p:sp>
    </p:spTree>
    <p:extLst>
      <p:ext uri="{BB962C8B-B14F-4D97-AF65-F5344CB8AC3E}">
        <p14:creationId xmlns:p14="http://schemas.microsoft.com/office/powerpoint/2010/main" val="10085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IMGP431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3"/>
          <a:stretch/>
        </p:blipFill>
        <p:spPr>
          <a:xfrm>
            <a:off x="6581019" y="1178849"/>
            <a:ext cx="5394960" cy="493776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050614" y="798651"/>
            <a:ext cx="2476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Fire regimes</a:t>
            </a:r>
            <a:endParaRPr lang="en-US" sz="3600" dirty="0"/>
          </a:p>
        </p:txBody>
      </p:sp>
      <p:sp>
        <p:nvSpPr>
          <p:cNvPr id="51" name="TextBox 50"/>
          <p:cNvSpPr txBox="1"/>
          <p:nvPr/>
        </p:nvSpPr>
        <p:spPr>
          <a:xfrm>
            <a:off x="10040112" y="6116609"/>
            <a:ext cx="346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 Oahu 2013</a:t>
            </a:r>
            <a:endParaRPr lang="en-US" dirty="0"/>
          </a:p>
        </p:txBody>
      </p:sp>
      <p:pic>
        <p:nvPicPr>
          <p:cNvPr id="21" name="Picture 2" descr="n external file that holds a picture, illustration, etc.&#10;Object 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56" y="1847557"/>
            <a:ext cx="5478670" cy="357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94457" y="5616080"/>
            <a:ext cx="606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  <a:cs typeface="Arial"/>
              </a:rPr>
              <a:t>Moritz </a:t>
            </a:r>
            <a:r>
              <a:rPr lang="en-US" sz="1400" b="1" dirty="0">
                <a:latin typeface="+mj-lt"/>
                <a:cs typeface="Arial"/>
              </a:rPr>
              <a:t>et al. 2005. Proc. Natl. Acad. Sci.</a:t>
            </a:r>
          </a:p>
        </p:txBody>
      </p:sp>
    </p:spTree>
    <p:extLst>
      <p:ext uri="{BB962C8B-B14F-4D97-AF65-F5344CB8AC3E}">
        <p14:creationId xmlns:p14="http://schemas.microsoft.com/office/powerpoint/2010/main" val="28806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IMGP431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3"/>
          <a:stretch/>
        </p:blipFill>
        <p:spPr>
          <a:xfrm>
            <a:off x="6581019" y="1178849"/>
            <a:ext cx="5394960" cy="493776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37542" y="1178849"/>
            <a:ext cx="6143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Historical area burned in Hawaii</a:t>
            </a:r>
            <a:endParaRPr lang="en-US" sz="3600" dirty="0"/>
          </a:p>
        </p:txBody>
      </p:sp>
      <p:sp>
        <p:nvSpPr>
          <p:cNvPr id="51" name="TextBox 50"/>
          <p:cNvSpPr txBox="1"/>
          <p:nvPr/>
        </p:nvSpPr>
        <p:spPr>
          <a:xfrm>
            <a:off x="10040112" y="6116609"/>
            <a:ext cx="346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 Oahu 2013</a:t>
            </a:r>
            <a:endParaRPr lang="en-US" dirty="0"/>
          </a:p>
        </p:txBody>
      </p:sp>
      <p:pic>
        <p:nvPicPr>
          <p:cNvPr id="7" name="Picture 6" descr="HI fire + agriculture history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013"/>
          <a:stretch/>
        </p:blipFill>
        <p:spPr>
          <a:xfrm>
            <a:off x="217101" y="2663158"/>
            <a:ext cx="6143151" cy="259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6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563" y="833357"/>
            <a:ext cx="10515600" cy="903838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National Fire Incident </a:t>
            </a:r>
            <a:br>
              <a:rPr lang="en-US" sz="4000" dirty="0" smtClean="0"/>
            </a:br>
            <a:r>
              <a:rPr lang="en-US" sz="4000" dirty="0" smtClean="0"/>
              <a:t>Reporting System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(thanks Mike Walker!)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54563" y="2103220"/>
            <a:ext cx="757645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2002-2012 Average: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1000 ignitions per </a:t>
            </a:r>
            <a:r>
              <a:rPr lang="en-US" sz="2400" dirty="0" err="1" smtClean="0"/>
              <a:t>yr</a:t>
            </a:r>
            <a:endParaRPr lang="en-US" sz="2400" dirty="0" smtClean="0"/>
          </a:p>
          <a:p>
            <a:r>
              <a:rPr lang="en-US" sz="2400" dirty="0" smtClean="0"/>
              <a:t>	20,000 acres (+/- 5,000 acres) per </a:t>
            </a:r>
            <a:r>
              <a:rPr lang="en-US" sz="2400" dirty="0" err="1" smtClean="0"/>
              <a:t>yr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NFIRS Data</a:t>
            </a:r>
            <a:endParaRPr lang="en-US" sz="2400" dirty="0"/>
          </a:p>
          <a:p>
            <a:r>
              <a:rPr lang="en-US" sz="2400" dirty="0" smtClean="0"/>
              <a:t>2016:	?? Fires (County records not compiled)</a:t>
            </a:r>
            <a:endParaRPr lang="en-US" sz="2400" dirty="0"/>
          </a:p>
          <a:p>
            <a:r>
              <a:rPr lang="en-US" sz="2400" dirty="0" smtClean="0"/>
              <a:t>	15,847 acres (DOFAW fires only)</a:t>
            </a:r>
          </a:p>
          <a:p>
            <a:endParaRPr lang="en-US" sz="2400" dirty="0" smtClean="0"/>
          </a:p>
          <a:p>
            <a:r>
              <a:rPr lang="en-US" sz="2400" dirty="0" smtClean="0"/>
              <a:t>2017:	524 Fires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7697 acres total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89199" y="5864939"/>
            <a:ext cx="30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Waianae, Oahu 2016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788" y="1178849"/>
            <a:ext cx="5860263" cy="462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0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10952</TotalTime>
  <Words>1159</Words>
  <Application>Microsoft Macintosh PowerPoint</Application>
  <PresentationFormat>Widescreen</PresentationFormat>
  <Paragraphs>687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Calibri</vt:lpstr>
      <vt:lpstr>Calibri Light</vt:lpstr>
      <vt:lpstr>ＭＳ Ｐゴシック</vt:lpstr>
      <vt:lpstr>Tahoma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Fire Incident  Reporting System  (thanks Mike Walker!) </vt:lpstr>
      <vt:lpstr>2017: 92% of area burned by 15 fires (7,060 acres) </vt:lpstr>
      <vt:lpstr>PowerPoint Presentation</vt:lpstr>
      <vt:lpstr>PowerPoint Presentation</vt:lpstr>
      <vt:lpstr>PowerPoint Presentation</vt:lpstr>
      <vt:lpstr>Relative Humidity and Wind Speed</vt:lpstr>
      <vt:lpstr>Relative Humidity and Wind Speed</vt:lpstr>
      <vt:lpstr>Relative Humidity and Wind Speed</vt:lpstr>
      <vt:lpstr>Relative Humidity and Wind Speed</vt:lpstr>
      <vt:lpstr>Fire Weather</vt:lpstr>
      <vt:lpstr>Fire mapping workflow</vt:lpstr>
      <vt:lpstr>Fire mapping workflow</vt:lpstr>
      <vt:lpstr>Fire mapping workflow</vt:lpstr>
      <vt:lpstr>Fire mapping workflow</vt:lpstr>
      <vt:lpstr>Land Cover Burned</vt:lpstr>
      <vt:lpstr>Large Fires</vt:lpstr>
      <vt:lpstr>Large Fires</vt:lpstr>
      <vt:lpstr>Large Fires</vt:lpstr>
      <vt:lpstr>Large Fires</vt:lpstr>
      <vt:lpstr>WUI Fires </vt:lpstr>
      <vt:lpstr>WUI Fires </vt:lpstr>
      <vt:lpstr>WUI Fires </vt:lpstr>
      <vt:lpstr>WUI Fires </vt:lpstr>
      <vt:lpstr>WUI Fires </vt:lpstr>
      <vt:lpstr>WUI Fires </vt:lpstr>
      <vt:lpstr>WUI, Ag &amp; Forest </vt:lpstr>
      <vt:lpstr>WUI, Ag &amp; Forest </vt:lpstr>
      <vt:lpstr>WUI, Ag &amp; Forest </vt:lpstr>
      <vt:lpstr>PowerPoint Presentation</vt:lpstr>
      <vt:lpstr>Upcoming events &amp; related resources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Clay T</dc:creator>
  <cp:lastModifiedBy>Clay T</cp:lastModifiedBy>
  <cp:revision>45</cp:revision>
  <dcterms:created xsi:type="dcterms:W3CDTF">2018-02-13T20:38:47Z</dcterms:created>
  <dcterms:modified xsi:type="dcterms:W3CDTF">2018-02-27T22:17:36Z</dcterms:modified>
</cp:coreProperties>
</file>